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7" r:id="rId3"/>
    <p:sldId id="258" r:id="rId4"/>
    <p:sldId id="277" r:id="rId5"/>
    <p:sldId id="259" r:id="rId6"/>
    <p:sldId id="289" r:id="rId7"/>
    <p:sldId id="261" r:id="rId8"/>
    <p:sldId id="262" r:id="rId9"/>
    <p:sldId id="278" r:id="rId10"/>
    <p:sldId id="279" r:id="rId11"/>
    <p:sldId id="290" r:id="rId12"/>
    <p:sldId id="297" r:id="rId13"/>
    <p:sldId id="263" r:id="rId14"/>
    <p:sldId id="276" r:id="rId15"/>
    <p:sldId id="264" r:id="rId16"/>
    <p:sldId id="291" r:id="rId17"/>
    <p:sldId id="265" r:id="rId18"/>
    <p:sldId id="292" r:id="rId19"/>
    <p:sldId id="294" r:id="rId20"/>
    <p:sldId id="266" r:id="rId21"/>
    <p:sldId id="280" r:id="rId22"/>
    <p:sldId id="271" r:id="rId23"/>
    <p:sldId id="281" r:id="rId24"/>
    <p:sldId id="272" r:id="rId25"/>
    <p:sldId id="274" r:id="rId26"/>
    <p:sldId id="275" r:id="rId27"/>
    <p:sldId id="273" r:id="rId28"/>
    <p:sldId id="282" r:id="rId29"/>
    <p:sldId id="296" r:id="rId30"/>
    <p:sldId id="267" r:id="rId31"/>
    <p:sldId id="283" r:id="rId32"/>
    <p:sldId id="268" r:id="rId33"/>
    <p:sldId id="298" r:id="rId34"/>
    <p:sldId id="284" r:id="rId35"/>
    <p:sldId id="269" r:id="rId36"/>
    <p:sldId id="287" r:id="rId37"/>
    <p:sldId id="286" r:id="rId38"/>
    <p:sldId id="288" r:id="rId39"/>
    <p:sldId id="29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562" autoAdjust="0"/>
  </p:normalViewPr>
  <p:slideViewPr>
    <p:cSldViewPr snapToGrid="0">
      <p:cViewPr varScale="1">
        <p:scale>
          <a:sx n="68" d="100"/>
          <a:sy n="68" d="100"/>
        </p:scale>
        <p:origin x="816" y="66"/>
      </p:cViewPr>
      <p:guideLst/>
    </p:cSldViewPr>
  </p:slideViewPr>
  <p:notesTextViewPr>
    <p:cViewPr>
      <p:scale>
        <a:sx n="1" d="1"/>
        <a:sy n="1" d="1"/>
      </p:scale>
      <p:origin x="0" y="0"/>
    </p:cViewPr>
  </p:notesTextViewPr>
  <p:sorterViewPr>
    <p:cViewPr>
      <p:scale>
        <a:sx n="80" d="100"/>
        <a:sy n="80" d="100"/>
      </p:scale>
      <p:origin x="0" y="-34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4" Type="http://schemas.openxmlformats.org/officeDocument/2006/relationships/image" Target="../media/image52.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5" Type="http://schemas.openxmlformats.org/officeDocument/2006/relationships/image" Target="../media/image8.wmf"/><Relationship Id="rId4"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5" Type="http://schemas.openxmlformats.org/officeDocument/2006/relationships/image" Target="../media/image77.wmf"/><Relationship Id="rId4" Type="http://schemas.openxmlformats.org/officeDocument/2006/relationships/image" Target="../media/image76.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875916-E7E1-492E-93AC-A343492A4D3E}" type="datetimeFigureOut">
              <a:rPr lang="en-US" smtClean="0"/>
              <a:t>10/1/2019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05A43D-2CF3-44F0-AE6E-6E39F6CBF835}" type="slidenum">
              <a:rPr lang="en-US" smtClean="0"/>
              <a:t>‹#›</a:t>
            </a:fld>
            <a:endParaRPr lang="en-US"/>
          </a:p>
        </p:txBody>
      </p:sp>
    </p:spTree>
    <p:extLst>
      <p:ext uri="{BB962C8B-B14F-4D97-AF65-F5344CB8AC3E}">
        <p14:creationId xmlns:p14="http://schemas.microsoft.com/office/powerpoint/2010/main" val="250633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n.wikipedia.org/wiki/Bone"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en.wikipedia.org/wiki/Middle_ear"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05A43D-2CF3-44F0-AE6E-6E39F6CBF835}" type="slidenum">
              <a:rPr lang="en-US" smtClean="0"/>
              <a:t>1</a:t>
            </a:fld>
            <a:endParaRPr lang="en-US"/>
          </a:p>
        </p:txBody>
      </p:sp>
    </p:spTree>
    <p:extLst>
      <p:ext uri="{BB962C8B-B14F-4D97-AF65-F5344CB8AC3E}">
        <p14:creationId xmlns:p14="http://schemas.microsoft.com/office/powerpoint/2010/main" val="2889445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a:t>
            </a:r>
            <a:r>
              <a:rPr lang="en-US" baseline="0" dirty="0" smtClean="0"/>
              <a:t> = </a:t>
            </a:r>
            <a:r>
              <a:rPr lang="en-US" baseline="0" dirty="0" err="1" smtClean="0"/>
              <a:t>e^i</a:t>
            </a:r>
            <a:r>
              <a:rPr lang="en-US" baseline="0" dirty="0" smtClean="0">
                <a:sym typeface="Symbol" panose="05050102010706020507" pitchFamily="18" charset="2"/>
              </a:rPr>
              <a:t>/2</a:t>
            </a:r>
          </a:p>
          <a:p>
            <a:r>
              <a:rPr lang="en-US" baseline="0" dirty="0" smtClean="0">
                <a:sym typeface="Symbol" panose="05050102010706020507" pitchFamily="18" charset="2"/>
              </a:rPr>
              <a:t>Notice that pressure and displacement always has 90</a:t>
            </a:r>
            <a:r>
              <a:rPr lang="en-US" baseline="30000" dirty="0" smtClean="0">
                <a:sym typeface="Symbol" panose="05050102010706020507" pitchFamily="18" charset="2"/>
              </a:rPr>
              <a:t>0</a:t>
            </a:r>
            <a:r>
              <a:rPr lang="en-US" baseline="0" dirty="0" smtClean="0">
                <a:sym typeface="Symbol" panose="05050102010706020507" pitchFamily="18" charset="2"/>
              </a:rPr>
              <a:t> out of phase.</a:t>
            </a:r>
            <a:endParaRPr lang="en-US" dirty="0"/>
          </a:p>
        </p:txBody>
      </p:sp>
      <p:sp>
        <p:nvSpPr>
          <p:cNvPr id="4" name="Slide Number Placeholder 3"/>
          <p:cNvSpPr>
            <a:spLocks noGrp="1"/>
          </p:cNvSpPr>
          <p:nvPr>
            <p:ph type="sldNum" sz="quarter" idx="10"/>
          </p:nvPr>
        </p:nvSpPr>
        <p:spPr/>
        <p:txBody>
          <a:bodyPr/>
          <a:lstStyle/>
          <a:p>
            <a:fld id="{B105A43D-2CF3-44F0-AE6E-6E39F6CBF835}" type="slidenum">
              <a:rPr lang="en-US" smtClean="0"/>
              <a:t>13</a:t>
            </a:fld>
            <a:endParaRPr lang="en-US"/>
          </a:p>
        </p:txBody>
      </p:sp>
    </p:spTree>
    <p:extLst>
      <p:ext uri="{BB962C8B-B14F-4D97-AF65-F5344CB8AC3E}">
        <p14:creationId xmlns:p14="http://schemas.microsoft.com/office/powerpoint/2010/main" val="4199725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smtClean="0"/>
              <a:t>จริง</a:t>
            </a:r>
            <a:r>
              <a:rPr lang="th-TH" baseline="0" dirty="0" smtClean="0"/>
              <a:t> ๆ แล้ว </a:t>
            </a:r>
            <a:r>
              <a:rPr lang="en-US" baseline="0" dirty="0" smtClean="0"/>
              <a:t>kinetic energy per unit cross section </a:t>
            </a:r>
            <a:r>
              <a:rPr lang="th-TH" baseline="0" dirty="0" smtClean="0"/>
              <a:t>ก็คือ </a:t>
            </a:r>
            <a:r>
              <a:rPr lang="en-US" baseline="0" dirty="0" smtClean="0"/>
              <a:t>energy density </a:t>
            </a:r>
            <a:r>
              <a:rPr lang="th-TH" baseline="0" dirty="0" smtClean="0"/>
              <a:t>แต่เนื่องจาก เราใช้ </a:t>
            </a:r>
            <a:r>
              <a:rPr lang="en-US" baseline="0" dirty="0" smtClean="0"/>
              <a:t>unit </a:t>
            </a:r>
            <a:r>
              <a:rPr lang="en-US" baseline="0" dirty="0" err="1" smtClean="0"/>
              <a:t>crosssection</a:t>
            </a:r>
            <a:endParaRPr lang="en-US" dirty="0" smtClean="0"/>
          </a:p>
          <a:p>
            <a:r>
              <a:rPr lang="en-US" dirty="0" smtClean="0"/>
              <a:t>Kinetic energy</a:t>
            </a:r>
            <a:r>
              <a:rPr lang="en-US" baseline="0" dirty="0" smtClean="0"/>
              <a:t> density = kinetic energy per unit volume</a:t>
            </a:r>
          </a:p>
          <a:p>
            <a:r>
              <a:rPr lang="en-US" baseline="0" dirty="0" smtClean="0"/>
              <a:t>Potential energy density = potential energy per unit volume</a:t>
            </a:r>
            <a:endParaRPr lang="en-US" dirty="0"/>
          </a:p>
        </p:txBody>
      </p:sp>
      <p:sp>
        <p:nvSpPr>
          <p:cNvPr id="4" name="Slide Number Placeholder 3"/>
          <p:cNvSpPr>
            <a:spLocks noGrp="1"/>
          </p:cNvSpPr>
          <p:nvPr>
            <p:ph type="sldNum" sz="quarter" idx="10"/>
          </p:nvPr>
        </p:nvSpPr>
        <p:spPr/>
        <p:txBody>
          <a:bodyPr/>
          <a:lstStyle/>
          <a:p>
            <a:fld id="{B105A43D-2CF3-44F0-AE6E-6E39F6CBF835}" type="slidenum">
              <a:rPr lang="en-US" smtClean="0"/>
              <a:t>15</a:t>
            </a:fld>
            <a:endParaRPr lang="en-US"/>
          </a:p>
        </p:txBody>
      </p:sp>
    </p:spTree>
    <p:extLst>
      <p:ext uri="{BB962C8B-B14F-4D97-AF65-F5344CB8AC3E}">
        <p14:creationId xmlns:p14="http://schemas.microsoft.com/office/powerpoint/2010/main" val="2595485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Kinetic energy</a:t>
            </a:r>
            <a:r>
              <a:rPr lang="en-US" baseline="0" dirty="0" smtClean="0"/>
              <a:t> density = kinetic energy per unit volume</a:t>
            </a:r>
          </a:p>
          <a:p>
            <a:r>
              <a:rPr lang="en-US" baseline="0" dirty="0" smtClean="0"/>
              <a:t>Potential energy density = potential energy per unit volume</a:t>
            </a:r>
            <a:endParaRPr lang="en-US" dirty="0"/>
          </a:p>
        </p:txBody>
      </p:sp>
      <p:sp>
        <p:nvSpPr>
          <p:cNvPr id="4" name="Slide Number Placeholder 3"/>
          <p:cNvSpPr>
            <a:spLocks noGrp="1"/>
          </p:cNvSpPr>
          <p:nvPr>
            <p:ph type="sldNum" sz="quarter" idx="10"/>
          </p:nvPr>
        </p:nvSpPr>
        <p:spPr/>
        <p:txBody>
          <a:bodyPr/>
          <a:lstStyle/>
          <a:p>
            <a:fld id="{B105A43D-2CF3-44F0-AE6E-6E39F6CBF835}" type="slidenum">
              <a:rPr lang="en-US" smtClean="0"/>
              <a:t>16</a:t>
            </a:fld>
            <a:endParaRPr lang="en-US"/>
          </a:p>
        </p:txBody>
      </p:sp>
    </p:spTree>
    <p:extLst>
      <p:ext uri="{BB962C8B-B14F-4D97-AF65-F5344CB8AC3E}">
        <p14:creationId xmlns:p14="http://schemas.microsoft.com/office/powerpoint/2010/main" val="3801147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Unit of intensity or energy flux is  W/m2</a:t>
            </a:r>
          </a:p>
          <a:p>
            <a:r>
              <a:rPr lang="en-US" dirty="0" smtClean="0"/>
              <a:t>Dynamic range =</a:t>
            </a:r>
            <a:r>
              <a:rPr lang="en-US" baseline="0" dirty="0" smtClean="0"/>
              <a:t>  an audible range from minimum to maximum</a:t>
            </a:r>
            <a:endParaRPr lang="en-US" dirty="0"/>
          </a:p>
        </p:txBody>
      </p:sp>
      <p:sp>
        <p:nvSpPr>
          <p:cNvPr id="4" name="Slide Number Placeholder 3"/>
          <p:cNvSpPr>
            <a:spLocks noGrp="1"/>
          </p:cNvSpPr>
          <p:nvPr>
            <p:ph type="sldNum" sz="quarter" idx="10"/>
          </p:nvPr>
        </p:nvSpPr>
        <p:spPr/>
        <p:txBody>
          <a:bodyPr/>
          <a:lstStyle/>
          <a:p>
            <a:fld id="{B105A43D-2CF3-44F0-AE6E-6E39F6CBF835}" type="slidenum">
              <a:rPr lang="en-US" smtClean="0"/>
              <a:t>17</a:t>
            </a:fld>
            <a:endParaRPr lang="en-US"/>
          </a:p>
        </p:txBody>
      </p:sp>
    </p:spTree>
    <p:extLst>
      <p:ext uri="{BB962C8B-B14F-4D97-AF65-F5344CB8AC3E}">
        <p14:creationId xmlns:p14="http://schemas.microsoft.com/office/powerpoint/2010/main" val="2169292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103 dB</a:t>
            </a:r>
            <a:endParaRPr lang="en-US" dirty="0"/>
          </a:p>
        </p:txBody>
      </p:sp>
      <p:sp>
        <p:nvSpPr>
          <p:cNvPr id="4" name="Slide Number Placeholder 3"/>
          <p:cNvSpPr>
            <a:spLocks noGrp="1"/>
          </p:cNvSpPr>
          <p:nvPr>
            <p:ph type="sldNum" sz="quarter" idx="10"/>
          </p:nvPr>
        </p:nvSpPr>
        <p:spPr/>
        <p:txBody>
          <a:bodyPr/>
          <a:lstStyle/>
          <a:p>
            <a:fld id="{B105A43D-2CF3-44F0-AE6E-6E39F6CBF835}" type="slidenum">
              <a:rPr lang="en-US" smtClean="0"/>
              <a:t>18</a:t>
            </a:fld>
            <a:endParaRPr lang="en-US"/>
          </a:p>
        </p:txBody>
      </p:sp>
    </p:spTree>
    <p:extLst>
      <p:ext uri="{BB962C8B-B14F-4D97-AF65-F5344CB8AC3E}">
        <p14:creationId xmlns:p14="http://schemas.microsoft.com/office/powerpoint/2010/main" val="2098684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 = 330 m/s</a:t>
            </a:r>
          </a:p>
          <a:p>
            <a:pPr marL="171450" indent="-171450">
              <a:buFont typeface="Symbol" panose="05050102010706020507" pitchFamily="18" charset="2"/>
              <a:buChar char="r"/>
            </a:pPr>
            <a:r>
              <a:rPr lang="en-US" dirty="0" smtClean="0">
                <a:sym typeface="Symbol" panose="05050102010706020507" pitchFamily="18" charset="2"/>
              </a:rPr>
              <a:t>= 1.3 kg/m^3</a:t>
            </a:r>
          </a:p>
          <a:p>
            <a:pPr marL="0" indent="0">
              <a:buFont typeface="Symbol" panose="05050102010706020507" pitchFamily="18" charset="2"/>
              <a:buNone/>
            </a:pPr>
            <a:r>
              <a:rPr lang="en-US" dirty="0" smtClean="0">
                <a:sym typeface="Symbol" panose="05050102010706020507" pitchFamily="18" charset="2"/>
              </a:rPr>
              <a:t>I0</a:t>
            </a:r>
            <a:r>
              <a:rPr lang="en-US" baseline="0" dirty="0" smtClean="0">
                <a:sym typeface="Symbol" panose="05050102010706020507" pitchFamily="18" charset="2"/>
              </a:rPr>
              <a:t> 10^-12 W/m^2</a:t>
            </a:r>
            <a:endParaRPr lang="en-US" dirty="0" smtClean="0">
              <a:sym typeface="Symbol" panose="05050102010706020507" pitchFamily="18" charset="2"/>
            </a:endParaRPr>
          </a:p>
        </p:txBody>
      </p:sp>
      <p:sp>
        <p:nvSpPr>
          <p:cNvPr id="4" name="Slide Number Placeholder 3"/>
          <p:cNvSpPr>
            <a:spLocks noGrp="1"/>
          </p:cNvSpPr>
          <p:nvPr>
            <p:ph type="sldNum" sz="quarter" idx="10"/>
          </p:nvPr>
        </p:nvSpPr>
        <p:spPr/>
        <p:txBody>
          <a:bodyPr/>
          <a:lstStyle/>
          <a:p>
            <a:fld id="{B105A43D-2CF3-44F0-AE6E-6E39F6CBF835}" type="slidenum">
              <a:rPr lang="en-US" smtClean="0"/>
              <a:t>19</a:t>
            </a:fld>
            <a:endParaRPr lang="en-US"/>
          </a:p>
        </p:txBody>
      </p:sp>
    </p:spTree>
    <p:extLst>
      <p:ext uri="{BB962C8B-B14F-4D97-AF65-F5344CB8AC3E}">
        <p14:creationId xmlns:p14="http://schemas.microsoft.com/office/powerpoint/2010/main" val="1158823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smtClean="0"/>
              <a:t>ถ้าดูจากนิยามของ</a:t>
            </a:r>
            <a:r>
              <a:rPr lang="th-TH" baseline="0" dirty="0" smtClean="0"/>
              <a:t> </a:t>
            </a:r>
            <a:r>
              <a:rPr lang="en-US" baseline="0" dirty="0" smtClean="0"/>
              <a:t>specific acoustic impedance </a:t>
            </a:r>
            <a:r>
              <a:rPr lang="th-TH" baseline="0" dirty="0" smtClean="0"/>
              <a:t>แล้ว เราบอกได้ว่า เป็นค่าที่บอกเรา ในหนึ่งหน่วยอัตราเร็วของ </a:t>
            </a:r>
            <a:r>
              <a:rPr lang="en-US" baseline="0" dirty="0" smtClean="0"/>
              <a:t>particle </a:t>
            </a:r>
            <a:r>
              <a:rPr lang="th-TH" baseline="0" dirty="0" smtClean="0"/>
              <a:t>ต้องใช้ </a:t>
            </a:r>
            <a:r>
              <a:rPr lang="en-US" baseline="0" dirty="0" smtClean="0"/>
              <a:t>excess pressure </a:t>
            </a:r>
            <a:r>
              <a:rPr lang="th-TH" baseline="0" dirty="0" smtClean="0"/>
              <a:t>เท่าใด</a:t>
            </a:r>
          </a:p>
          <a:p>
            <a:r>
              <a:rPr lang="th-TH" baseline="0" dirty="0" smtClean="0"/>
              <a:t>ดังนั้นถ้าเราเทียบ </a:t>
            </a:r>
            <a:r>
              <a:rPr lang="en-US" baseline="0" dirty="0" smtClean="0"/>
              <a:t>specific acoustic impedance </a:t>
            </a:r>
            <a:r>
              <a:rPr lang="th-TH" baseline="0" dirty="0" smtClean="0"/>
              <a:t>ของ สองตัวกลาง ตัวกลางหนึ่งมีค่า </a:t>
            </a:r>
            <a:r>
              <a:rPr lang="en-US" baseline="0" dirty="0" smtClean="0"/>
              <a:t>specific acoustic impedance </a:t>
            </a:r>
            <a:r>
              <a:rPr lang="th-TH" baseline="0" dirty="0" smtClean="0"/>
              <a:t>มากกว่าอีกตัวกลางหนึ่ง</a:t>
            </a:r>
          </a:p>
          <a:p>
            <a:r>
              <a:rPr lang="th-TH" baseline="0" dirty="0" smtClean="0"/>
              <a:t>แสดงว่าตัวกลางแรกต้านการเปลี่ยนแปลงมากกว่าตัวกลางที่สอง</a:t>
            </a:r>
            <a:endParaRPr lang="en-US" dirty="0"/>
          </a:p>
        </p:txBody>
      </p:sp>
      <p:sp>
        <p:nvSpPr>
          <p:cNvPr id="4" name="Slide Number Placeholder 3"/>
          <p:cNvSpPr>
            <a:spLocks noGrp="1"/>
          </p:cNvSpPr>
          <p:nvPr>
            <p:ph type="sldNum" sz="quarter" idx="10"/>
          </p:nvPr>
        </p:nvSpPr>
        <p:spPr/>
        <p:txBody>
          <a:bodyPr/>
          <a:lstStyle/>
          <a:p>
            <a:fld id="{B105A43D-2CF3-44F0-AE6E-6E39F6CBF835}" type="slidenum">
              <a:rPr lang="en-US" smtClean="0"/>
              <a:t>20</a:t>
            </a:fld>
            <a:endParaRPr lang="en-US"/>
          </a:p>
        </p:txBody>
      </p:sp>
    </p:spTree>
    <p:extLst>
      <p:ext uri="{BB962C8B-B14F-4D97-AF65-F5344CB8AC3E}">
        <p14:creationId xmlns:p14="http://schemas.microsoft.com/office/powerpoint/2010/main" val="993221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smtClean="0"/>
              <a:t>สังเกตว่าเป็นเหตุการณ์</a:t>
            </a:r>
            <a:r>
              <a:rPr lang="th-TH" baseline="0" dirty="0" smtClean="0"/>
              <a:t> </a:t>
            </a:r>
            <a:r>
              <a:rPr lang="en-US" baseline="0" dirty="0" smtClean="0"/>
              <a:t>normal incidence</a:t>
            </a:r>
            <a:endParaRPr lang="en-US" dirty="0"/>
          </a:p>
        </p:txBody>
      </p:sp>
      <p:sp>
        <p:nvSpPr>
          <p:cNvPr id="4" name="Slide Number Placeholder 3"/>
          <p:cNvSpPr>
            <a:spLocks noGrp="1"/>
          </p:cNvSpPr>
          <p:nvPr>
            <p:ph type="sldNum" sz="quarter" idx="10"/>
          </p:nvPr>
        </p:nvSpPr>
        <p:spPr/>
        <p:txBody>
          <a:bodyPr/>
          <a:lstStyle/>
          <a:p>
            <a:fld id="{B105A43D-2CF3-44F0-AE6E-6E39F6CBF835}" type="slidenum">
              <a:rPr lang="en-US" smtClean="0"/>
              <a:t>22</a:t>
            </a:fld>
            <a:endParaRPr lang="en-US"/>
          </a:p>
        </p:txBody>
      </p:sp>
    </p:spTree>
    <p:extLst>
      <p:ext uri="{BB962C8B-B14F-4D97-AF65-F5344CB8AC3E}">
        <p14:creationId xmlns:p14="http://schemas.microsoft.com/office/powerpoint/2010/main" val="854014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B-Scans</a:t>
            </a:r>
          </a:p>
          <a:p>
            <a:r>
              <a:rPr lang="en-US" dirty="0" smtClean="0"/>
              <a:t>B-scans can be used to take an image of a cross-section through the body. The transducer is swept across the area and the time taken for pulses to return is used to determine distances, which are plotted as a series of dots on the image. B-Scans will give two-dimensional information about the cross-section. </a:t>
            </a:r>
          </a:p>
          <a:p>
            <a:endParaRPr lang="th-TH" dirty="0"/>
          </a:p>
        </p:txBody>
      </p:sp>
      <p:sp>
        <p:nvSpPr>
          <p:cNvPr id="4" name="Slide Number Placeholder 3"/>
          <p:cNvSpPr>
            <a:spLocks noGrp="1"/>
          </p:cNvSpPr>
          <p:nvPr>
            <p:ph type="sldNum" sz="quarter" idx="10"/>
          </p:nvPr>
        </p:nvSpPr>
        <p:spPr/>
        <p:txBody>
          <a:bodyPr/>
          <a:lstStyle/>
          <a:p>
            <a:fld id="{ACEE879E-7750-4F8A-B07C-5A3DB7AD0852}" type="slidenum">
              <a:rPr lang="en-US" smtClean="0"/>
              <a:pPr/>
              <a:t>26</a:t>
            </a:fld>
            <a:endParaRPr lang="th-TH"/>
          </a:p>
        </p:txBody>
      </p:sp>
    </p:spTree>
    <p:extLst>
      <p:ext uri="{BB962C8B-B14F-4D97-AF65-F5344CB8AC3E}">
        <p14:creationId xmlns:p14="http://schemas.microsoft.com/office/powerpoint/2010/main" val="3118969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Times New Roman" panose="02020603050405020304" pitchFamily="18" charset="0"/>
                <a:cs typeface="Times New Roman" panose="02020603050405020304" pitchFamily="18" charset="0"/>
              </a:rPr>
              <a:t>86% </a:t>
            </a:r>
            <a:r>
              <a:rPr lang="th-TH" sz="1200" dirty="0" smtClean="0">
                <a:latin typeface="Times New Roman" panose="02020603050405020304" pitchFamily="18" charset="0"/>
                <a:cs typeface="Times New Roman" panose="02020603050405020304" pitchFamily="18" charset="0"/>
              </a:rPr>
              <a:t>สะท้อน</a:t>
            </a:r>
            <a:r>
              <a:rPr lang="en-US" sz="1200" dirty="0" smtClean="0">
                <a:latin typeface="Times New Roman" panose="02020603050405020304" pitchFamily="18" charset="0"/>
                <a:cs typeface="Times New Roman" panose="02020603050405020304" pitchFamily="18" charset="0"/>
              </a:rPr>
              <a:t>, 82.3% </a:t>
            </a:r>
            <a:r>
              <a:rPr lang="th-TH" sz="1200" dirty="0" smtClean="0">
                <a:latin typeface="Times New Roman" panose="02020603050405020304" pitchFamily="18" charset="0"/>
                <a:cs typeface="Times New Roman" panose="02020603050405020304" pitchFamily="18" charset="0"/>
              </a:rPr>
              <a:t>ทะลุผ่าน</a:t>
            </a:r>
            <a:endParaRPr lang="en-US" dirty="0"/>
          </a:p>
        </p:txBody>
      </p:sp>
      <p:sp>
        <p:nvSpPr>
          <p:cNvPr id="4" name="Slide Number Placeholder 3"/>
          <p:cNvSpPr>
            <a:spLocks noGrp="1"/>
          </p:cNvSpPr>
          <p:nvPr>
            <p:ph type="sldNum" sz="quarter" idx="10"/>
          </p:nvPr>
        </p:nvSpPr>
        <p:spPr/>
        <p:txBody>
          <a:bodyPr/>
          <a:lstStyle/>
          <a:p>
            <a:fld id="{B105A43D-2CF3-44F0-AE6E-6E39F6CBF835}" type="slidenum">
              <a:rPr lang="en-US" smtClean="0"/>
              <a:t>27</a:t>
            </a:fld>
            <a:endParaRPr lang="en-US"/>
          </a:p>
        </p:txBody>
      </p:sp>
    </p:spTree>
    <p:extLst>
      <p:ext uri="{BB962C8B-B14F-4D97-AF65-F5344CB8AC3E}">
        <p14:creationId xmlns:p14="http://schemas.microsoft.com/office/powerpoint/2010/main" val="200404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is excess pressure</a:t>
            </a:r>
          </a:p>
          <a:p>
            <a:r>
              <a:rPr lang="en-US" baseline="0" dirty="0" smtClean="0"/>
              <a:t>v is volume difference</a:t>
            </a:r>
            <a:endParaRPr lang="en-US" dirty="0"/>
          </a:p>
        </p:txBody>
      </p:sp>
      <p:sp>
        <p:nvSpPr>
          <p:cNvPr id="4" name="Slide Number Placeholder 3"/>
          <p:cNvSpPr>
            <a:spLocks noGrp="1"/>
          </p:cNvSpPr>
          <p:nvPr>
            <p:ph type="sldNum" sz="quarter" idx="10"/>
          </p:nvPr>
        </p:nvSpPr>
        <p:spPr/>
        <p:txBody>
          <a:bodyPr/>
          <a:lstStyle/>
          <a:p>
            <a:fld id="{B105A43D-2CF3-44F0-AE6E-6E39F6CBF835}" type="slidenum">
              <a:rPr lang="en-US" smtClean="0"/>
              <a:t>2</a:t>
            </a:fld>
            <a:endParaRPr lang="en-US"/>
          </a:p>
        </p:txBody>
      </p:sp>
    </p:spTree>
    <p:extLst>
      <p:ext uri="{BB962C8B-B14F-4D97-AF65-F5344CB8AC3E}">
        <p14:creationId xmlns:p14="http://schemas.microsoft.com/office/powerpoint/2010/main" val="204075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t>
            </a:r>
            <a:r>
              <a:rPr lang="en-US" sz="1200" b="1" i="0" kern="1200" dirty="0" err="1" smtClean="0">
                <a:solidFill>
                  <a:schemeClr val="tx1"/>
                </a:solidFill>
                <a:effectLst/>
                <a:latin typeface="+mn-lt"/>
                <a:ea typeface="+mn-ea"/>
                <a:cs typeface="+mn-cs"/>
              </a:rPr>
              <a:t>ossicles</a:t>
            </a:r>
            <a:r>
              <a:rPr lang="en-US" sz="1200" b="0" i="0" kern="1200" dirty="0" smtClean="0">
                <a:solidFill>
                  <a:schemeClr val="tx1"/>
                </a:solidFill>
                <a:effectLst/>
                <a:latin typeface="+mn-lt"/>
                <a:ea typeface="+mn-ea"/>
                <a:cs typeface="+mn-cs"/>
              </a:rPr>
              <a:t> (also called </a:t>
            </a:r>
            <a:r>
              <a:rPr lang="en-US" sz="1200" b="1" i="0" kern="1200" dirty="0" smtClean="0">
                <a:solidFill>
                  <a:schemeClr val="tx1"/>
                </a:solidFill>
                <a:effectLst/>
                <a:latin typeface="+mn-lt"/>
                <a:ea typeface="+mn-ea"/>
                <a:cs typeface="+mn-cs"/>
              </a:rPr>
              <a:t>auditory </a:t>
            </a:r>
            <a:r>
              <a:rPr lang="en-US" sz="1200" b="1" i="0" kern="1200" dirty="0" err="1" smtClean="0">
                <a:solidFill>
                  <a:schemeClr val="tx1"/>
                </a:solidFill>
                <a:effectLst/>
                <a:latin typeface="+mn-lt"/>
                <a:ea typeface="+mn-ea"/>
                <a:cs typeface="+mn-cs"/>
              </a:rPr>
              <a:t>ossicles</a:t>
            </a:r>
            <a:r>
              <a:rPr lang="en-US" sz="1200" b="0" i="0" kern="1200" dirty="0" smtClean="0">
                <a:solidFill>
                  <a:schemeClr val="tx1"/>
                </a:solidFill>
                <a:effectLst/>
                <a:latin typeface="+mn-lt"/>
                <a:ea typeface="+mn-ea"/>
                <a:cs typeface="+mn-cs"/>
              </a:rPr>
              <a:t>) are three </a:t>
            </a:r>
            <a:r>
              <a:rPr lang="en-US" sz="1200" b="0" i="0" u="none" strike="noStrike" kern="1200" dirty="0" smtClean="0">
                <a:solidFill>
                  <a:schemeClr val="tx1"/>
                </a:solidFill>
                <a:effectLst/>
                <a:latin typeface="+mn-lt"/>
                <a:ea typeface="+mn-ea"/>
                <a:cs typeface="+mn-cs"/>
                <a:hlinkClick r:id="rId3" tooltip="Bone"/>
              </a:rPr>
              <a:t>bones</a:t>
            </a:r>
            <a:r>
              <a:rPr lang="en-US" sz="1200" b="0" i="0" kern="1200" dirty="0" smtClean="0">
                <a:solidFill>
                  <a:schemeClr val="tx1"/>
                </a:solidFill>
                <a:effectLst/>
                <a:latin typeface="+mn-lt"/>
                <a:ea typeface="+mn-ea"/>
                <a:cs typeface="+mn-cs"/>
              </a:rPr>
              <a:t> in either </a:t>
            </a:r>
            <a:r>
              <a:rPr lang="en-US" sz="1200" b="0" i="0" u="none" strike="noStrike" kern="1200" dirty="0" smtClean="0">
                <a:solidFill>
                  <a:schemeClr val="tx1"/>
                </a:solidFill>
                <a:effectLst/>
                <a:latin typeface="+mn-lt"/>
                <a:ea typeface="+mn-ea"/>
                <a:cs typeface="+mn-cs"/>
                <a:hlinkClick r:id="rId4" tooltip="Middle ear"/>
              </a:rPr>
              <a:t>middle ear</a:t>
            </a:r>
            <a:r>
              <a:rPr lang="en-US" sz="1200" b="0" i="0" kern="1200" dirty="0" smtClean="0">
                <a:solidFill>
                  <a:schemeClr val="tx1"/>
                </a:solidFill>
                <a:effectLst/>
                <a:latin typeface="+mn-lt"/>
                <a:ea typeface="+mn-ea"/>
                <a:cs typeface="+mn-cs"/>
              </a:rPr>
              <a:t> that are among the smallest bones in the human body.</a:t>
            </a:r>
            <a:endParaRPr lang="en-US" dirty="0"/>
          </a:p>
        </p:txBody>
      </p:sp>
      <p:sp>
        <p:nvSpPr>
          <p:cNvPr id="4" name="Slide Number Placeholder 3"/>
          <p:cNvSpPr>
            <a:spLocks noGrp="1"/>
          </p:cNvSpPr>
          <p:nvPr>
            <p:ph type="sldNum" sz="quarter" idx="10"/>
          </p:nvPr>
        </p:nvSpPr>
        <p:spPr/>
        <p:txBody>
          <a:bodyPr/>
          <a:lstStyle/>
          <a:p>
            <a:fld id="{B105A43D-2CF3-44F0-AE6E-6E39F6CBF835}" type="slidenum">
              <a:rPr lang="en-US" smtClean="0"/>
              <a:t>28</a:t>
            </a:fld>
            <a:endParaRPr lang="en-US"/>
          </a:p>
        </p:txBody>
      </p:sp>
    </p:spTree>
    <p:extLst>
      <p:ext uri="{BB962C8B-B14F-4D97-AF65-F5344CB8AC3E}">
        <p14:creationId xmlns:p14="http://schemas.microsoft.com/office/powerpoint/2010/main" val="2635771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eardrum, which acts like a large piston, is mechanically coupled to the stapes, which acts like a small piston at the entrance to the inner ear. The ratio of the effective areas of the large eardrum (A1) to that of the base of the stapes in the entrance of oval windows (A2) is about 15 to 1. So that (A1/A2) increases the pressure by a factor of 15. 15 1 15 effective area of </a:t>
            </a:r>
            <a:r>
              <a:rPr lang="en-US" dirty="0" err="1" smtClean="0"/>
              <a:t>theoval</a:t>
            </a:r>
            <a:r>
              <a:rPr lang="en-US" dirty="0" smtClean="0"/>
              <a:t> windows effective area of the eardrum 2 1    </a:t>
            </a:r>
          </a:p>
          <a:p>
            <a:r>
              <a:rPr lang="en-US" dirty="0" smtClean="0"/>
              <a:t>This gain combined with the lever gain of 1.3 results in a total gain of about 20. These factors produce a pressure P2 at the oval window that is about 20 times higher than the sound pressure P1 at the eardrum</a:t>
            </a:r>
          </a:p>
          <a:p>
            <a:r>
              <a:rPr lang="en-US" dirty="0" smtClean="0"/>
              <a:t>From https://uomustansiriyah.edu.iq/media/lectures/3/3_2018_03_17!10_32_48_PM.pdf</a:t>
            </a:r>
            <a:endParaRPr lang="en-US" dirty="0"/>
          </a:p>
        </p:txBody>
      </p:sp>
      <p:sp>
        <p:nvSpPr>
          <p:cNvPr id="4" name="Slide Number Placeholder 3"/>
          <p:cNvSpPr>
            <a:spLocks noGrp="1"/>
          </p:cNvSpPr>
          <p:nvPr>
            <p:ph type="sldNum" sz="quarter" idx="10"/>
          </p:nvPr>
        </p:nvSpPr>
        <p:spPr/>
        <p:txBody>
          <a:bodyPr/>
          <a:lstStyle/>
          <a:p>
            <a:fld id="{B105A43D-2CF3-44F0-AE6E-6E39F6CBF835}" type="slidenum">
              <a:rPr lang="en-US" smtClean="0"/>
              <a:t>29</a:t>
            </a:fld>
            <a:endParaRPr lang="en-US"/>
          </a:p>
        </p:txBody>
      </p:sp>
    </p:spTree>
    <p:extLst>
      <p:ext uri="{BB962C8B-B14F-4D97-AF65-F5344CB8AC3E}">
        <p14:creationId xmlns:p14="http://schemas.microsoft.com/office/powerpoint/2010/main" val="3826934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smtClean="0"/>
              <a:t>ค่า</a:t>
            </a:r>
            <a:r>
              <a:rPr lang="th-TH" baseline="0" dirty="0" smtClean="0"/>
              <a:t> ยังโมดูลัสยิ่งสูงแสดงว่าต้องใช้แรงมาในการทำให้วัสดุยืดออก</a:t>
            </a:r>
            <a:endParaRPr lang="en-US" dirty="0"/>
          </a:p>
        </p:txBody>
      </p:sp>
      <p:sp>
        <p:nvSpPr>
          <p:cNvPr id="4" name="Slide Number Placeholder 3"/>
          <p:cNvSpPr>
            <a:spLocks noGrp="1"/>
          </p:cNvSpPr>
          <p:nvPr>
            <p:ph type="sldNum" sz="quarter" idx="10"/>
          </p:nvPr>
        </p:nvSpPr>
        <p:spPr/>
        <p:txBody>
          <a:bodyPr/>
          <a:lstStyle/>
          <a:p>
            <a:fld id="{B105A43D-2CF3-44F0-AE6E-6E39F6CBF835}" type="slidenum">
              <a:rPr lang="en-US" smtClean="0"/>
              <a:t>31</a:t>
            </a:fld>
            <a:endParaRPr lang="en-US"/>
          </a:p>
        </p:txBody>
      </p:sp>
    </p:spTree>
    <p:extLst>
      <p:ext uri="{BB962C8B-B14F-4D97-AF65-F5344CB8AC3E}">
        <p14:creationId xmlns:p14="http://schemas.microsoft.com/office/powerpoint/2010/main" val="1872126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Shear </a:t>
            </a:r>
            <a:r>
              <a:rPr lang="th-TH" dirty="0" smtClean="0"/>
              <a:t>แรงในแนวตัดขวาง</a:t>
            </a:r>
          </a:p>
          <a:p>
            <a:r>
              <a:rPr lang="th-TH" dirty="0" smtClean="0"/>
              <a:t>ใน</a:t>
            </a:r>
            <a:r>
              <a:rPr lang="th-TH" baseline="0" dirty="0" smtClean="0"/>
              <a:t> </a:t>
            </a:r>
            <a:r>
              <a:rPr lang="en-US" baseline="0" dirty="0" smtClean="0"/>
              <a:t>bulk solid </a:t>
            </a:r>
            <a:r>
              <a:rPr lang="th-TH" baseline="0" dirty="0" smtClean="0"/>
              <a:t>สามารถเกิดได้ทั้ง </a:t>
            </a:r>
            <a:r>
              <a:rPr lang="en-US" baseline="0" dirty="0" smtClean="0"/>
              <a:t>longitudinal </a:t>
            </a:r>
            <a:r>
              <a:rPr lang="th-TH" baseline="0" dirty="0" smtClean="0"/>
              <a:t>และ </a:t>
            </a:r>
            <a:r>
              <a:rPr lang="en-US" baseline="0" dirty="0" smtClean="0"/>
              <a:t>transverse velocity</a:t>
            </a:r>
            <a:endParaRPr lang="en-US" dirty="0"/>
          </a:p>
        </p:txBody>
      </p:sp>
      <p:sp>
        <p:nvSpPr>
          <p:cNvPr id="4" name="Slide Number Placeholder 3"/>
          <p:cNvSpPr>
            <a:spLocks noGrp="1"/>
          </p:cNvSpPr>
          <p:nvPr>
            <p:ph type="sldNum" sz="quarter" idx="10"/>
          </p:nvPr>
        </p:nvSpPr>
        <p:spPr/>
        <p:txBody>
          <a:bodyPr/>
          <a:lstStyle/>
          <a:p>
            <a:fld id="{B105A43D-2CF3-44F0-AE6E-6E39F6CBF835}" type="slidenum">
              <a:rPr lang="en-US" smtClean="0"/>
              <a:t>32</a:t>
            </a:fld>
            <a:endParaRPr lang="en-US"/>
          </a:p>
        </p:txBody>
      </p:sp>
    </p:spTree>
    <p:extLst>
      <p:ext uri="{BB962C8B-B14F-4D97-AF65-F5344CB8AC3E}">
        <p14:creationId xmlns:p14="http://schemas.microsoft.com/office/powerpoint/2010/main" val="4290994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Strain : By how much times something elongated and shortened with respect to original dimension.</a:t>
            </a:r>
          </a:p>
          <a:p>
            <a:r>
              <a:rPr lang="en-US" sz="1200" b="0" i="0" kern="1200" dirty="0" smtClean="0">
                <a:solidFill>
                  <a:schemeClr val="tx1"/>
                </a:solidFill>
                <a:effectLst/>
                <a:latin typeface="+mn-lt"/>
                <a:ea typeface="+mn-ea"/>
                <a:cs typeface="+mn-cs"/>
              </a:rPr>
              <a:t>Longitudinal direction : Length wise direction, but here its considered the direction of pull.</a:t>
            </a:r>
          </a:p>
          <a:p>
            <a:r>
              <a:rPr lang="en-US" sz="1200" b="0" i="0" kern="1200" dirty="0" smtClean="0">
                <a:solidFill>
                  <a:schemeClr val="tx1"/>
                </a:solidFill>
                <a:effectLst/>
                <a:latin typeface="+mn-lt"/>
                <a:ea typeface="+mn-ea"/>
                <a:cs typeface="+mn-cs"/>
              </a:rPr>
              <a:t>Lateral direction :Direction perpendicular to Longitudinal direction(you can say breadth wise direction but </a:t>
            </a:r>
            <a:r>
              <a:rPr lang="en-US" sz="1200" b="0" i="0" kern="1200" dirty="0" err="1" smtClean="0">
                <a:solidFill>
                  <a:schemeClr val="tx1"/>
                </a:solidFill>
                <a:effectLst/>
                <a:latin typeface="+mn-lt"/>
                <a:ea typeface="+mn-ea"/>
                <a:cs typeface="+mn-cs"/>
              </a:rPr>
              <a:t>i</a:t>
            </a:r>
            <a:r>
              <a:rPr lang="en-US" sz="1200" b="0" i="0" kern="1200" dirty="0" smtClean="0">
                <a:solidFill>
                  <a:schemeClr val="tx1"/>
                </a:solidFill>
                <a:effectLst/>
                <a:latin typeface="+mn-lt"/>
                <a:ea typeface="+mn-ea"/>
                <a:cs typeface="+mn-cs"/>
              </a:rPr>
              <a:t> would recommend to not to use that term),here its considered the perpendicular direction with respect to the direction of pull.</a:t>
            </a:r>
          </a:p>
          <a:p>
            <a:r>
              <a:rPr lang="en-US" sz="1200" b="0" i="0" kern="1200" dirty="0" smtClean="0">
                <a:solidFill>
                  <a:schemeClr val="tx1"/>
                </a:solidFill>
                <a:effectLst/>
                <a:latin typeface="+mn-lt"/>
                <a:ea typeface="+mn-ea"/>
                <a:cs typeface="+mn-cs"/>
              </a:rPr>
              <a:t>Poisson’s effect: Material contracting or expanding in transverse direction when pulled or compressed in axial direction.</a:t>
            </a:r>
          </a:p>
          <a:p>
            <a:r>
              <a:rPr lang="en-US" sz="1200" b="0" i="0" kern="1200" dirty="0" smtClean="0">
                <a:solidFill>
                  <a:schemeClr val="tx1"/>
                </a:solidFill>
                <a:effectLst/>
                <a:latin typeface="+mn-lt"/>
                <a:ea typeface="+mn-ea"/>
                <a:cs typeface="+mn-cs"/>
              </a:rPr>
              <a:t>Longitudinal Strain : By how much times something elongated and shortened with respect to original dimension in direction of pull(pull is lengthwise).</a:t>
            </a:r>
          </a:p>
          <a:p>
            <a:r>
              <a:rPr lang="en-US" sz="1200" b="0" i="0" kern="1200" dirty="0" smtClean="0">
                <a:solidFill>
                  <a:schemeClr val="tx1"/>
                </a:solidFill>
                <a:effectLst/>
                <a:latin typeface="+mn-lt"/>
                <a:ea typeface="+mn-ea"/>
                <a:cs typeface="+mn-cs"/>
              </a:rPr>
              <a:t>Lateral/Transverse Strain : By how much times something elongated and shortened with respect to original dimension in perpendicular direction of pull</a:t>
            </a:r>
          </a:p>
          <a:p>
            <a:endParaRPr lang="en-US" dirty="0"/>
          </a:p>
        </p:txBody>
      </p:sp>
      <p:sp>
        <p:nvSpPr>
          <p:cNvPr id="4" name="Slide Number Placeholder 3"/>
          <p:cNvSpPr>
            <a:spLocks noGrp="1"/>
          </p:cNvSpPr>
          <p:nvPr>
            <p:ph type="sldNum" sz="quarter" idx="10"/>
          </p:nvPr>
        </p:nvSpPr>
        <p:spPr/>
        <p:txBody>
          <a:bodyPr/>
          <a:lstStyle/>
          <a:p>
            <a:fld id="{B105A43D-2CF3-44F0-AE6E-6E39F6CBF835}" type="slidenum">
              <a:rPr lang="en-US" smtClean="0"/>
              <a:t>36</a:t>
            </a:fld>
            <a:endParaRPr lang="en-US"/>
          </a:p>
        </p:txBody>
      </p:sp>
    </p:spTree>
    <p:extLst>
      <p:ext uri="{BB962C8B-B14F-4D97-AF65-F5344CB8AC3E}">
        <p14:creationId xmlns:p14="http://schemas.microsoft.com/office/powerpoint/2010/main" val="8043882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ym typeface="Symbol" panose="05050102010706020507" pitchFamily="18" charset="2"/>
              </a:rPr>
              <a:t> = 0.276</a:t>
            </a:r>
            <a:endParaRPr lang="en-US" dirty="0"/>
          </a:p>
        </p:txBody>
      </p:sp>
      <p:sp>
        <p:nvSpPr>
          <p:cNvPr id="4" name="Slide Number Placeholder 3"/>
          <p:cNvSpPr>
            <a:spLocks noGrp="1"/>
          </p:cNvSpPr>
          <p:nvPr>
            <p:ph type="sldNum" sz="quarter" idx="10"/>
          </p:nvPr>
        </p:nvSpPr>
        <p:spPr/>
        <p:txBody>
          <a:bodyPr/>
          <a:lstStyle/>
          <a:p>
            <a:fld id="{B105A43D-2CF3-44F0-AE6E-6E39F6CBF835}" type="slidenum">
              <a:rPr lang="en-US" smtClean="0"/>
              <a:t>38</a:t>
            </a:fld>
            <a:endParaRPr lang="en-US"/>
          </a:p>
        </p:txBody>
      </p:sp>
    </p:spTree>
    <p:extLst>
      <p:ext uri="{BB962C8B-B14F-4D97-AF65-F5344CB8AC3E}">
        <p14:creationId xmlns:p14="http://schemas.microsoft.com/office/powerpoint/2010/main" val="406307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Atmospheric</a:t>
            </a:r>
            <a:r>
              <a:rPr lang="en-US" baseline="0" dirty="0" smtClean="0"/>
              <a:t> pressure = 1.01 x 10^5 Pa</a:t>
            </a:r>
            <a:endParaRPr lang="en-US" dirty="0"/>
          </a:p>
        </p:txBody>
      </p:sp>
      <p:sp>
        <p:nvSpPr>
          <p:cNvPr id="4" name="Slide Number Placeholder 3"/>
          <p:cNvSpPr>
            <a:spLocks noGrp="1"/>
          </p:cNvSpPr>
          <p:nvPr>
            <p:ph type="sldNum" sz="quarter" idx="10"/>
          </p:nvPr>
        </p:nvSpPr>
        <p:spPr/>
        <p:txBody>
          <a:bodyPr/>
          <a:lstStyle/>
          <a:p>
            <a:fld id="{B105A43D-2CF3-44F0-AE6E-6E39F6CBF835}" type="slidenum">
              <a:rPr lang="en-US" smtClean="0"/>
              <a:t>3</a:t>
            </a:fld>
            <a:endParaRPr lang="en-US"/>
          </a:p>
        </p:txBody>
      </p:sp>
    </p:spTree>
    <p:extLst>
      <p:ext uri="{BB962C8B-B14F-4D97-AF65-F5344CB8AC3E}">
        <p14:creationId xmlns:p14="http://schemas.microsoft.com/office/powerpoint/2010/main" val="3899856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smtClean="0"/>
              <a:t>แนวคิดทำนองเดียวกับการกระจัดในแนวตั้งฉากของเชือก ที่ ณ</a:t>
            </a:r>
            <a:r>
              <a:rPr lang="th-TH" baseline="0" dirty="0" smtClean="0"/>
              <a:t> ตำแหน่งเชือก </a:t>
            </a:r>
            <a:r>
              <a:rPr lang="en-US" baseline="0" dirty="0" smtClean="0"/>
              <a:t>x </a:t>
            </a:r>
            <a:r>
              <a:rPr lang="th-TH" baseline="0" dirty="0" smtClean="0"/>
              <a:t>มีการกระจัดในแนวแกน </a:t>
            </a:r>
            <a:r>
              <a:rPr lang="en-US" baseline="0" dirty="0" smtClean="0"/>
              <a:t>y </a:t>
            </a:r>
            <a:r>
              <a:rPr lang="th-TH" baseline="0" dirty="0" smtClean="0"/>
              <a:t>ณ เวลา </a:t>
            </a:r>
            <a:r>
              <a:rPr lang="en-US" baseline="0" dirty="0" smtClean="0"/>
              <a:t>t </a:t>
            </a:r>
            <a:r>
              <a:rPr lang="th-TH" baseline="0" dirty="0" smtClean="0"/>
              <a:t>เป็น </a:t>
            </a:r>
            <a:r>
              <a:rPr lang="en-US" baseline="0" dirty="0" smtClean="0"/>
              <a:t>y(</a:t>
            </a:r>
            <a:r>
              <a:rPr lang="en-US" baseline="0" dirty="0" err="1" smtClean="0"/>
              <a:t>x,t</a:t>
            </a:r>
            <a:r>
              <a:rPr lang="en-US" baseline="0" dirty="0" smtClean="0"/>
              <a:t>)  </a:t>
            </a:r>
            <a:r>
              <a:rPr lang="th-TH" baseline="0" dirty="0" smtClean="0"/>
              <a:t>ในขณะที่การกระจัดในแนวแกน </a:t>
            </a:r>
            <a:r>
              <a:rPr lang="en-US" baseline="0" dirty="0" smtClean="0"/>
              <a:t>y </a:t>
            </a:r>
            <a:r>
              <a:rPr lang="th-TH" baseline="0" dirty="0" smtClean="0"/>
              <a:t>ณ ตำแหน่ง </a:t>
            </a:r>
            <a:r>
              <a:rPr lang="en-US" baseline="0" dirty="0" smtClean="0"/>
              <a:t>x + dx </a:t>
            </a:r>
            <a:r>
              <a:rPr lang="th-TH" baseline="0" dirty="0" smtClean="0"/>
              <a:t>เป็น</a:t>
            </a:r>
          </a:p>
          <a:p>
            <a:r>
              <a:rPr lang="en-US" baseline="0" dirty="0" smtClean="0"/>
              <a:t>y(</a:t>
            </a:r>
            <a:r>
              <a:rPr lang="en-US" baseline="0" dirty="0" err="1" smtClean="0"/>
              <a:t>x+dx,t</a:t>
            </a:r>
            <a:r>
              <a:rPr lang="en-US" baseline="0" dirty="0" smtClean="0"/>
              <a:t>)</a:t>
            </a:r>
          </a:p>
          <a:p>
            <a:r>
              <a:rPr lang="en-US" baseline="0" dirty="0" smtClean="0">
                <a:sym typeface="Symbol" panose="05050102010706020507" pitchFamily="18" charset="2"/>
              </a:rPr>
              <a:t> </a:t>
            </a:r>
            <a:r>
              <a:rPr lang="th-TH" baseline="0" dirty="0" smtClean="0">
                <a:sym typeface="Symbol" panose="05050102010706020507" pitchFamily="18" charset="2"/>
              </a:rPr>
              <a:t>คือ ความหนาของ </a:t>
            </a:r>
            <a:r>
              <a:rPr lang="en-US" baseline="0" dirty="0" smtClean="0">
                <a:sym typeface="Symbol" panose="05050102010706020507" pitchFamily="18" charset="2"/>
              </a:rPr>
              <a:t>thickness </a:t>
            </a:r>
            <a:r>
              <a:rPr lang="th-TH" baseline="0" dirty="0" smtClean="0">
                <a:sym typeface="Symbol" panose="05050102010706020507" pitchFamily="18" charset="2"/>
              </a:rPr>
              <a:t>ที่เพิ่มขึ้น</a:t>
            </a:r>
            <a:endParaRPr lang="en-US" dirty="0"/>
          </a:p>
        </p:txBody>
      </p:sp>
      <p:sp>
        <p:nvSpPr>
          <p:cNvPr id="4" name="Slide Number Placeholder 3"/>
          <p:cNvSpPr>
            <a:spLocks noGrp="1"/>
          </p:cNvSpPr>
          <p:nvPr>
            <p:ph type="sldNum" sz="quarter" idx="10"/>
          </p:nvPr>
        </p:nvSpPr>
        <p:spPr/>
        <p:txBody>
          <a:bodyPr/>
          <a:lstStyle/>
          <a:p>
            <a:fld id="{B105A43D-2CF3-44F0-AE6E-6E39F6CBF835}" type="slidenum">
              <a:rPr lang="en-US" smtClean="0"/>
              <a:t>4</a:t>
            </a:fld>
            <a:endParaRPr lang="en-US"/>
          </a:p>
        </p:txBody>
      </p:sp>
    </p:spTree>
    <p:extLst>
      <p:ext uri="{BB962C8B-B14F-4D97-AF65-F5344CB8AC3E}">
        <p14:creationId xmlns:p14="http://schemas.microsoft.com/office/powerpoint/2010/main" val="1321080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 unit cross sectional area</a:t>
            </a:r>
            <a:endParaRPr lang="en-US" dirty="0"/>
          </a:p>
        </p:txBody>
      </p:sp>
      <p:sp>
        <p:nvSpPr>
          <p:cNvPr id="4" name="Slide Number Placeholder 3"/>
          <p:cNvSpPr>
            <a:spLocks noGrp="1"/>
          </p:cNvSpPr>
          <p:nvPr>
            <p:ph type="sldNum" sz="quarter" idx="10"/>
          </p:nvPr>
        </p:nvSpPr>
        <p:spPr/>
        <p:txBody>
          <a:bodyPr/>
          <a:lstStyle/>
          <a:p>
            <a:fld id="{B105A43D-2CF3-44F0-AE6E-6E39F6CBF835}" type="slidenum">
              <a:rPr lang="en-US" smtClean="0"/>
              <a:t>5</a:t>
            </a:fld>
            <a:endParaRPr lang="en-US"/>
          </a:p>
        </p:txBody>
      </p:sp>
    </p:spTree>
    <p:extLst>
      <p:ext uri="{BB962C8B-B14F-4D97-AF65-F5344CB8AC3E}">
        <p14:creationId xmlns:p14="http://schemas.microsoft.com/office/powerpoint/2010/main" val="693943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smtClean="0"/>
              <a:t>อย่าลืมว่า จริง ๆ แล้วสมการในบรรทัดแรกถูกคูณด้วยพื้นที่</a:t>
            </a:r>
            <a:r>
              <a:rPr lang="th-TH" baseline="0" dirty="0" smtClean="0"/>
              <a:t> เพื่อทำให้ทางขวามือของสมการเป็น </a:t>
            </a:r>
            <a:r>
              <a:rPr lang="en-US" baseline="0" dirty="0" smtClean="0"/>
              <a:t>force </a:t>
            </a:r>
            <a:r>
              <a:rPr lang="th-TH" baseline="0" dirty="0" smtClean="0"/>
              <a:t>และทางซ้ายมือเป็นผลคูณระหว่างมวลและความเร่ง</a:t>
            </a:r>
          </a:p>
          <a:p>
            <a:r>
              <a:rPr lang="th-TH" baseline="0" dirty="0" smtClean="0"/>
              <a:t>แต่ในที่นี้พื้นที่เป็น </a:t>
            </a:r>
            <a:r>
              <a:rPr lang="en-US" baseline="0" dirty="0" smtClean="0"/>
              <a:t>unit area</a:t>
            </a:r>
          </a:p>
          <a:p>
            <a:r>
              <a:rPr lang="th-TH" baseline="0" dirty="0" smtClean="0"/>
              <a:t>เหตุผลที่พิจารณาว่าเป็น </a:t>
            </a:r>
            <a:r>
              <a:rPr lang="en-US" baseline="0" dirty="0" smtClean="0"/>
              <a:t>adiabatic process </a:t>
            </a:r>
            <a:r>
              <a:rPr lang="th-TH" baseline="0" dirty="0" smtClean="0"/>
              <a:t>เนื่องจาก พิจารณาว่าการเปลี่ยนแปลงความดันเกิดขึ้นอย่างรวดเร็วจนทำให้ไม่มีการถ่ายเทความร้อนระหว่างส่วนที่เกิด </a:t>
            </a:r>
            <a:r>
              <a:rPr lang="en-US" baseline="0" dirty="0" smtClean="0"/>
              <a:t>compression </a:t>
            </a:r>
            <a:r>
              <a:rPr lang="th-TH" baseline="0" dirty="0" smtClean="0"/>
              <a:t>และ </a:t>
            </a:r>
            <a:r>
              <a:rPr lang="en-US" baseline="0" dirty="0" smtClean="0"/>
              <a:t>rarefaction</a:t>
            </a:r>
          </a:p>
          <a:p>
            <a:r>
              <a:rPr lang="th-TH" baseline="0" dirty="0" smtClean="0"/>
              <a:t>ถ้ามีการถ่ายเทความร้อนทันจะมีผลทำให้เกิด </a:t>
            </a:r>
            <a:r>
              <a:rPr lang="en-US" baseline="0" dirty="0" smtClean="0"/>
              <a:t>diffusion  </a:t>
            </a:r>
            <a:r>
              <a:rPr lang="th-TH" baseline="0" dirty="0" smtClean="0"/>
              <a:t>และการสูญเสียพลังงาน</a:t>
            </a:r>
            <a:endParaRPr lang="en-US" dirty="0"/>
          </a:p>
        </p:txBody>
      </p:sp>
      <p:sp>
        <p:nvSpPr>
          <p:cNvPr id="4" name="Slide Number Placeholder 3"/>
          <p:cNvSpPr>
            <a:spLocks noGrp="1"/>
          </p:cNvSpPr>
          <p:nvPr>
            <p:ph type="sldNum" sz="quarter" idx="10"/>
          </p:nvPr>
        </p:nvSpPr>
        <p:spPr/>
        <p:txBody>
          <a:bodyPr/>
          <a:lstStyle/>
          <a:p>
            <a:fld id="{B105A43D-2CF3-44F0-AE6E-6E39F6CBF835}" type="slidenum">
              <a:rPr lang="en-US" smtClean="0"/>
              <a:t>8</a:t>
            </a:fld>
            <a:endParaRPr lang="en-US"/>
          </a:p>
        </p:txBody>
      </p:sp>
    </p:spTree>
    <p:extLst>
      <p:ext uri="{BB962C8B-B14F-4D97-AF65-F5344CB8AC3E}">
        <p14:creationId xmlns:p14="http://schemas.microsoft.com/office/powerpoint/2010/main" val="1521912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smtClean="0"/>
              <a:t>ค่าส่วนกลับของ</a:t>
            </a:r>
            <a:r>
              <a:rPr lang="th-TH" baseline="0" dirty="0" smtClean="0"/>
              <a:t> </a:t>
            </a:r>
            <a:r>
              <a:rPr lang="en-US" baseline="0" dirty="0" smtClean="0"/>
              <a:t>bulk modulus </a:t>
            </a:r>
            <a:r>
              <a:rPr lang="th-TH" baseline="0" dirty="0" smtClean="0"/>
              <a:t>คือ </a:t>
            </a:r>
            <a:r>
              <a:rPr lang="en-US" baseline="0" dirty="0" smtClean="0"/>
              <a:t>compressibility</a:t>
            </a:r>
            <a:endParaRPr lang="en-US" dirty="0"/>
          </a:p>
        </p:txBody>
      </p:sp>
      <p:sp>
        <p:nvSpPr>
          <p:cNvPr id="4" name="Slide Number Placeholder 3"/>
          <p:cNvSpPr>
            <a:spLocks noGrp="1"/>
          </p:cNvSpPr>
          <p:nvPr>
            <p:ph type="sldNum" sz="quarter" idx="10"/>
          </p:nvPr>
        </p:nvSpPr>
        <p:spPr/>
        <p:txBody>
          <a:bodyPr/>
          <a:lstStyle/>
          <a:p>
            <a:fld id="{B105A43D-2CF3-44F0-AE6E-6E39F6CBF835}" type="slidenum">
              <a:rPr lang="en-US" smtClean="0"/>
              <a:t>9</a:t>
            </a:fld>
            <a:endParaRPr lang="en-US"/>
          </a:p>
        </p:txBody>
      </p:sp>
    </p:spTree>
    <p:extLst>
      <p:ext uri="{BB962C8B-B14F-4D97-AF65-F5344CB8AC3E}">
        <p14:creationId xmlns:p14="http://schemas.microsoft.com/office/powerpoint/2010/main" val="3837094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t>
            </a:r>
            <a:r>
              <a:rPr lang="en-US" dirty="0" err="1" smtClean="0"/>
              <a:t>litre</a:t>
            </a:r>
            <a:r>
              <a:rPr lang="en-US" dirty="0" smtClean="0"/>
              <a:t> = 1000</a:t>
            </a:r>
            <a:r>
              <a:rPr lang="en-US" baseline="0" dirty="0" smtClean="0"/>
              <a:t> cm^-3</a:t>
            </a:r>
          </a:p>
          <a:p>
            <a:endParaRPr lang="en-US" dirty="0"/>
          </a:p>
        </p:txBody>
      </p:sp>
      <p:sp>
        <p:nvSpPr>
          <p:cNvPr id="4" name="Slide Number Placeholder 3"/>
          <p:cNvSpPr>
            <a:spLocks noGrp="1"/>
          </p:cNvSpPr>
          <p:nvPr>
            <p:ph type="sldNum" sz="quarter" idx="10"/>
          </p:nvPr>
        </p:nvSpPr>
        <p:spPr/>
        <p:txBody>
          <a:bodyPr/>
          <a:lstStyle/>
          <a:p>
            <a:fld id="{B105A43D-2CF3-44F0-AE6E-6E39F6CBF835}" type="slidenum">
              <a:rPr lang="en-US" smtClean="0"/>
              <a:t>10</a:t>
            </a:fld>
            <a:endParaRPr lang="en-US"/>
          </a:p>
        </p:txBody>
      </p:sp>
    </p:spTree>
    <p:extLst>
      <p:ext uri="{BB962C8B-B14F-4D97-AF65-F5344CB8AC3E}">
        <p14:creationId xmlns:p14="http://schemas.microsoft.com/office/powerpoint/2010/main" val="85475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Air</a:t>
            </a:r>
            <a:r>
              <a:rPr lang="en-US" baseline="0" dirty="0" smtClean="0"/>
              <a:t> pressure at sea level 1.01 x 10^5 Pa</a:t>
            </a:r>
          </a:p>
          <a:p>
            <a:r>
              <a:rPr lang="en-US" baseline="0" dirty="0" smtClean="0"/>
              <a:t>Air density at sea level = 1.3 kg/m^3</a:t>
            </a:r>
          </a:p>
          <a:p>
            <a:r>
              <a:rPr lang="en-US" baseline="0" dirty="0" smtClean="0"/>
              <a:t>C = 330 m/s</a:t>
            </a:r>
            <a:endParaRPr lang="en-US" dirty="0"/>
          </a:p>
        </p:txBody>
      </p:sp>
      <p:sp>
        <p:nvSpPr>
          <p:cNvPr id="4" name="Slide Number Placeholder 3"/>
          <p:cNvSpPr>
            <a:spLocks noGrp="1"/>
          </p:cNvSpPr>
          <p:nvPr>
            <p:ph type="sldNum" sz="quarter" idx="10"/>
          </p:nvPr>
        </p:nvSpPr>
        <p:spPr/>
        <p:txBody>
          <a:bodyPr/>
          <a:lstStyle/>
          <a:p>
            <a:fld id="{B105A43D-2CF3-44F0-AE6E-6E39F6CBF835}" type="slidenum">
              <a:rPr lang="en-US" smtClean="0"/>
              <a:t>11</a:t>
            </a:fld>
            <a:endParaRPr lang="en-US"/>
          </a:p>
        </p:txBody>
      </p:sp>
    </p:spTree>
    <p:extLst>
      <p:ext uri="{BB962C8B-B14F-4D97-AF65-F5344CB8AC3E}">
        <p14:creationId xmlns:p14="http://schemas.microsoft.com/office/powerpoint/2010/main" val="4005072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0E8BAA2-1DDC-42A5-A7B4-24C9BEC83E44}" type="datetime1">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99F37-6FE3-4951-8502-D2FD83BFB6C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3661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D35F6E-F657-4E60-8096-43CC619297BE}" type="datetime1">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99F37-6FE3-4951-8502-D2FD83BFB6C8}" type="slidenum">
              <a:rPr lang="en-US" smtClean="0"/>
              <a:t>‹#›</a:t>
            </a:fld>
            <a:endParaRPr lang="en-US"/>
          </a:p>
        </p:txBody>
      </p:sp>
    </p:spTree>
    <p:extLst>
      <p:ext uri="{BB962C8B-B14F-4D97-AF65-F5344CB8AC3E}">
        <p14:creationId xmlns:p14="http://schemas.microsoft.com/office/powerpoint/2010/main" val="957200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B23077-3BFA-4560-BA2D-1053EFDAFE42}" type="datetime1">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99F37-6FE3-4951-8502-D2FD83BFB6C8}" type="slidenum">
              <a:rPr lang="en-US" smtClean="0"/>
              <a:t>‹#›</a:t>
            </a:fld>
            <a:endParaRPr lang="en-US"/>
          </a:p>
        </p:txBody>
      </p:sp>
    </p:spTree>
    <p:extLst>
      <p:ext uri="{BB962C8B-B14F-4D97-AF65-F5344CB8AC3E}">
        <p14:creationId xmlns:p14="http://schemas.microsoft.com/office/powerpoint/2010/main" val="3003137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C58D1B-6780-4737-8476-97C5B06363D3}" type="datetime1">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99F37-6FE3-4951-8502-D2FD83BFB6C8}" type="slidenum">
              <a:rPr lang="en-US" smtClean="0"/>
              <a:t>‹#›</a:t>
            </a:fld>
            <a:endParaRPr lang="en-US"/>
          </a:p>
        </p:txBody>
      </p:sp>
    </p:spTree>
    <p:extLst>
      <p:ext uri="{BB962C8B-B14F-4D97-AF65-F5344CB8AC3E}">
        <p14:creationId xmlns:p14="http://schemas.microsoft.com/office/powerpoint/2010/main" val="245427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3E6520-9FB2-43E2-9C6E-0691BF5D07B6}" type="datetime1">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99F37-6FE3-4951-8502-D2FD83BFB6C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3383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6A3BD1-A566-4188-8D92-05A3EA98FE36}" type="datetime1">
              <a:rPr lang="en-US" smtClean="0"/>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C99F37-6FE3-4951-8502-D2FD83BFB6C8}" type="slidenum">
              <a:rPr lang="en-US" smtClean="0"/>
              <a:t>‹#›</a:t>
            </a:fld>
            <a:endParaRPr lang="en-US"/>
          </a:p>
        </p:txBody>
      </p:sp>
    </p:spTree>
    <p:extLst>
      <p:ext uri="{BB962C8B-B14F-4D97-AF65-F5344CB8AC3E}">
        <p14:creationId xmlns:p14="http://schemas.microsoft.com/office/powerpoint/2010/main" val="2741469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69E746-66A6-44B1-90A5-4FBA26C44712}" type="datetime1">
              <a:rPr lang="en-US" smtClean="0"/>
              <a:t>10/1/2019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C99F37-6FE3-4951-8502-D2FD83BFB6C8}" type="slidenum">
              <a:rPr lang="en-US" smtClean="0"/>
              <a:t>‹#›</a:t>
            </a:fld>
            <a:endParaRPr lang="en-US"/>
          </a:p>
        </p:txBody>
      </p:sp>
    </p:spTree>
    <p:extLst>
      <p:ext uri="{BB962C8B-B14F-4D97-AF65-F5344CB8AC3E}">
        <p14:creationId xmlns:p14="http://schemas.microsoft.com/office/powerpoint/2010/main" val="3214251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25E4D12-633E-41C7-AD27-93D3A7AA1A99}" type="datetime1">
              <a:rPr lang="en-US" smtClean="0"/>
              <a:t>10/1/2019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C99F37-6FE3-4951-8502-D2FD83BFB6C8}" type="slidenum">
              <a:rPr lang="en-US" smtClean="0"/>
              <a:t>‹#›</a:t>
            </a:fld>
            <a:endParaRPr lang="en-US"/>
          </a:p>
        </p:txBody>
      </p:sp>
    </p:spTree>
    <p:extLst>
      <p:ext uri="{BB962C8B-B14F-4D97-AF65-F5344CB8AC3E}">
        <p14:creationId xmlns:p14="http://schemas.microsoft.com/office/powerpoint/2010/main" val="1680443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B59CD1-DFBF-4286-9367-66272DDAC36C}" type="datetime1">
              <a:rPr lang="en-US" smtClean="0"/>
              <a:t>10/1/2019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0C99F37-6FE3-4951-8502-D2FD83BFB6C8}" type="slidenum">
              <a:rPr lang="en-US" smtClean="0"/>
              <a:t>‹#›</a:t>
            </a:fld>
            <a:endParaRPr lang="en-US"/>
          </a:p>
        </p:txBody>
      </p:sp>
    </p:spTree>
    <p:extLst>
      <p:ext uri="{BB962C8B-B14F-4D97-AF65-F5344CB8AC3E}">
        <p14:creationId xmlns:p14="http://schemas.microsoft.com/office/powerpoint/2010/main" val="2978776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7E35D99-95DB-4006-A033-192F322E983F}" type="datetime1">
              <a:rPr lang="en-US" smtClean="0"/>
              <a:t>10/1/2019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C99F37-6FE3-4951-8502-D2FD83BFB6C8}" type="slidenum">
              <a:rPr lang="en-US" smtClean="0"/>
              <a:t>‹#›</a:t>
            </a:fld>
            <a:endParaRPr lang="en-US"/>
          </a:p>
        </p:txBody>
      </p:sp>
    </p:spTree>
    <p:extLst>
      <p:ext uri="{BB962C8B-B14F-4D97-AF65-F5344CB8AC3E}">
        <p14:creationId xmlns:p14="http://schemas.microsoft.com/office/powerpoint/2010/main" val="3554470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DA8373-A97C-42E9-B72C-5E71CAF567C2}" type="datetime1">
              <a:rPr lang="en-US" smtClean="0"/>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C99F37-6FE3-4951-8502-D2FD83BFB6C8}" type="slidenum">
              <a:rPr lang="en-US" smtClean="0"/>
              <a:t>‹#›</a:t>
            </a:fld>
            <a:endParaRPr lang="en-US"/>
          </a:p>
        </p:txBody>
      </p:sp>
    </p:spTree>
    <p:extLst>
      <p:ext uri="{BB962C8B-B14F-4D97-AF65-F5344CB8AC3E}">
        <p14:creationId xmlns:p14="http://schemas.microsoft.com/office/powerpoint/2010/main" val="503369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16AC6C8-3CE4-4F88-A164-1EBC0D11F876}" type="datetime1">
              <a:rPr lang="en-US" smtClean="0"/>
              <a:t>10/1/2019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0C99F37-6FE3-4951-8502-D2FD83BFB6C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730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4.wmf"/><Relationship Id="rId4" Type="http://schemas.openxmlformats.org/officeDocument/2006/relationships/oleObject" Target="../embeddings/oleObject17.bin"/></Relationships>
</file>

<file path=ppt/slides/_rels/slide12.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6.wmf"/><Relationship Id="rId5" Type="http://schemas.openxmlformats.org/officeDocument/2006/relationships/oleObject" Target="../embeddings/oleObject19.bin"/><Relationship Id="rId4" Type="http://schemas.openxmlformats.org/officeDocument/2006/relationships/image" Target="../media/image25.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32.wmf"/><Relationship Id="rId3" Type="http://schemas.openxmlformats.org/officeDocument/2006/relationships/notesSlide" Target="../notesSlides/notesSlide10.xml"/><Relationship Id="rId7" Type="http://schemas.openxmlformats.org/officeDocument/2006/relationships/image" Target="../media/image29.wmf"/><Relationship Id="rId12"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2.bin"/><Relationship Id="rId11" Type="http://schemas.openxmlformats.org/officeDocument/2006/relationships/image" Target="../media/image31.wmf"/><Relationship Id="rId5" Type="http://schemas.openxmlformats.org/officeDocument/2006/relationships/image" Target="../media/image28.wmf"/><Relationship Id="rId15" Type="http://schemas.openxmlformats.org/officeDocument/2006/relationships/image" Target="../media/image33.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30.wmf"/><Relationship Id="rId14" Type="http://schemas.openxmlformats.org/officeDocument/2006/relationships/oleObject" Target="../embeddings/oleObject26.bin"/></Relationships>
</file>

<file path=ppt/slides/_rels/slide14.xml.rels><?xml version="1.0" encoding="UTF-8" standalone="yes"?>
<Relationships xmlns="http://schemas.openxmlformats.org/package/2006/relationships"><Relationship Id="rId3" Type="http://schemas.openxmlformats.org/officeDocument/2006/relationships/hyperlink" Target="http://ap.polyu.edu.hk/apahthua/College%20Physics/ch16_1.html" TargetMode="External"/><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11.xml"/><Relationship Id="rId7"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8.bin"/><Relationship Id="rId11" Type="http://schemas.openxmlformats.org/officeDocument/2006/relationships/image" Target="../media/image38.wmf"/><Relationship Id="rId5" Type="http://schemas.openxmlformats.org/officeDocument/2006/relationships/image" Target="../media/image35.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37.wmf"/></Relationships>
</file>

<file path=ppt/slides/_rels/slide16.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notesSlide" Target="../notesSlides/notesSlide12.xml"/><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1.emf"/><Relationship Id="rId5" Type="http://schemas.openxmlformats.org/officeDocument/2006/relationships/image" Target="../media/image39.wmf"/><Relationship Id="rId4" Type="http://schemas.openxmlformats.org/officeDocument/2006/relationships/oleObject" Target="../embeddings/oleObject3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42.wmf"/><Relationship Id="rId4" Type="http://schemas.openxmlformats.org/officeDocument/2006/relationships/oleObject" Target="../embeddings/oleObject3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5.bin"/><Relationship Id="rId5" Type="http://schemas.openxmlformats.org/officeDocument/2006/relationships/image" Target="../media/image43.wmf"/><Relationship Id="rId4" Type="http://schemas.openxmlformats.org/officeDocument/2006/relationships/oleObject" Target="../embeddings/oleObject34.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45.wmf"/><Relationship Id="rId4" Type="http://schemas.openxmlformats.org/officeDocument/2006/relationships/oleObject" Target="../embeddings/oleObject36.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notesSlide" Target="../notesSlides/notesSlide16.xml"/><Relationship Id="rId7"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38.bin"/><Relationship Id="rId5" Type="http://schemas.openxmlformats.org/officeDocument/2006/relationships/image" Target="../media/image46.wmf"/><Relationship Id="rId4" Type="http://schemas.openxmlformats.org/officeDocument/2006/relationships/oleObject" Target="../embeddings/oleObject37.bin"/><Relationship Id="rId9" Type="http://schemas.openxmlformats.org/officeDocument/2006/relationships/image" Target="../media/image48.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notesSlide" Target="../notesSlides/notesSlide17.xml"/><Relationship Id="rId7" Type="http://schemas.openxmlformats.org/officeDocument/2006/relationships/oleObject" Target="../embeddings/oleObject41.bin"/><Relationship Id="rId12" Type="http://schemas.openxmlformats.org/officeDocument/2006/relationships/image" Target="../media/image52.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9.wmf"/><Relationship Id="rId11" Type="http://schemas.openxmlformats.org/officeDocument/2006/relationships/oleObject" Target="../embeddings/oleObject43.bin"/><Relationship Id="rId5" Type="http://schemas.openxmlformats.org/officeDocument/2006/relationships/oleObject" Target="../embeddings/oleObject40.bin"/><Relationship Id="rId10" Type="http://schemas.openxmlformats.org/officeDocument/2006/relationships/image" Target="../media/image51.wmf"/><Relationship Id="rId4" Type="http://schemas.openxmlformats.org/officeDocument/2006/relationships/image" Target="../media/image53.emf"/><Relationship Id="rId9" Type="http://schemas.openxmlformats.org/officeDocument/2006/relationships/oleObject" Target="../embeddings/oleObject42.bin"/></Relationships>
</file>

<file path=ppt/slides/_rels/slide23.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56.wmf"/><Relationship Id="rId5" Type="http://schemas.openxmlformats.org/officeDocument/2006/relationships/oleObject" Target="../embeddings/oleObject45.bin"/><Relationship Id="rId4" Type="http://schemas.openxmlformats.org/officeDocument/2006/relationships/image" Target="../media/image55.wmf"/></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61.gi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hyperlink" Target="http://michaeldmann.net/mann8.html" TargetMode="External"/><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64.gif"/><Relationship Id="rId5" Type="http://schemas.openxmlformats.org/officeDocument/2006/relationships/image" Target="../media/image63.wmf"/><Relationship Id="rId4" Type="http://schemas.openxmlformats.org/officeDocument/2006/relationships/oleObject" Target="../embeddings/oleObject46.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8.wmf"/><Relationship Id="rId3" Type="http://schemas.openxmlformats.org/officeDocument/2006/relationships/notesSlide" Target="../notesSlides/notesSlide3.xml"/><Relationship Id="rId7" Type="http://schemas.openxmlformats.org/officeDocument/2006/relationships/image" Target="../media/image5.wmf"/><Relationship Id="rId12"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7.wmf"/><Relationship Id="rId5" Type="http://schemas.openxmlformats.org/officeDocument/2006/relationships/image" Target="../media/image4.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6.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65.wmf"/></Relationships>
</file>

<file path=ppt/slides/_rels/slide31.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68.wmf"/><Relationship Id="rId5" Type="http://schemas.openxmlformats.org/officeDocument/2006/relationships/oleObject" Target="../embeddings/oleObject48.bin"/><Relationship Id="rId4" Type="http://schemas.openxmlformats.org/officeDocument/2006/relationships/image" Target="../media/image69.emf"/></Relationships>
</file>

<file path=ppt/slides/_rels/slide33.xml.rels><?xml version="1.0" encoding="UTF-8" standalone="yes"?>
<Relationships xmlns="http://schemas.openxmlformats.org/package/2006/relationships"><Relationship Id="rId3" Type="http://schemas.openxmlformats.org/officeDocument/2006/relationships/hyperlink" Target="https://teambone.com/education-basic/shear-resistance-priority-hypothesis/" TargetMode="External"/><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oleObject" Target="../embeddings/oleObject49.bin"/><Relationship Id="rId7" Type="http://schemas.openxmlformats.org/officeDocument/2006/relationships/oleObject" Target="../embeddings/oleObject51.bin"/><Relationship Id="rId12" Type="http://schemas.openxmlformats.org/officeDocument/2006/relationships/image" Target="../media/image77.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74.wmf"/><Relationship Id="rId11" Type="http://schemas.openxmlformats.org/officeDocument/2006/relationships/oleObject" Target="../embeddings/oleObject53.bin"/><Relationship Id="rId5" Type="http://schemas.openxmlformats.org/officeDocument/2006/relationships/oleObject" Target="../embeddings/oleObject50.bin"/><Relationship Id="rId10" Type="http://schemas.openxmlformats.org/officeDocument/2006/relationships/image" Target="../media/image76.wmf"/><Relationship Id="rId4" Type="http://schemas.openxmlformats.org/officeDocument/2006/relationships/image" Target="../media/image73.wmf"/><Relationship Id="rId9" Type="http://schemas.openxmlformats.org/officeDocument/2006/relationships/oleObject" Target="../embeddings/oleObject52.bin"/></Relationships>
</file>

<file path=ppt/slides/_rels/slide3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81.wmf"/><Relationship Id="rId4" Type="http://schemas.openxmlformats.org/officeDocument/2006/relationships/oleObject" Target="../embeddings/oleObject54.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1.gi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8.bin"/><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4.wmf"/><Relationship Id="rId5" Type="http://schemas.openxmlformats.org/officeDocument/2006/relationships/oleObject" Target="../embeddings/oleObject10.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12.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2.emf"/><Relationship Id="rId4" Type="http://schemas.openxmlformats.org/officeDocument/2006/relationships/image" Target="../media/image17.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6.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5.bin"/><Relationship Id="rId5" Type="http://schemas.openxmlformats.org/officeDocument/2006/relationships/image" Target="../media/image18.wmf"/><Relationship Id="rId4" Type="http://schemas.openxmlformats.org/officeDocument/2006/relationships/oleObject" Target="../embeddings/oleObject14.bin"/><Relationship Id="rId9" Type="http://schemas.openxmlformats.org/officeDocument/2006/relationships/image" Target="../media/image20.wmf"/></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Times New Roman" panose="02020603050405020304" pitchFamily="18" charset="0"/>
                <a:cs typeface="Times New Roman" panose="02020603050405020304" pitchFamily="18" charset="0"/>
              </a:rPr>
              <a:t>Longitudinal Waves</a:t>
            </a:r>
            <a:endParaRPr lang="en-US"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r>
              <a:rPr lang="en-US" smtClean="0"/>
              <a:t>1</a:t>
            </a:r>
            <a:r>
              <a:rPr lang="en-US" baseline="30000" smtClean="0"/>
              <a:t>st</a:t>
            </a:r>
            <a:r>
              <a:rPr lang="en-US" smtClean="0"/>
              <a:t> October 2019</a:t>
            </a:r>
            <a:endParaRPr lang="en-US" dirty="0"/>
          </a:p>
        </p:txBody>
      </p:sp>
      <p:sp>
        <p:nvSpPr>
          <p:cNvPr id="4" name="Slide Number Placeholder 3"/>
          <p:cNvSpPr>
            <a:spLocks noGrp="1"/>
          </p:cNvSpPr>
          <p:nvPr>
            <p:ph type="sldNum" sz="quarter" idx="12"/>
          </p:nvPr>
        </p:nvSpPr>
        <p:spPr/>
        <p:txBody>
          <a:bodyPr/>
          <a:lstStyle/>
          <a:p>
            <a:fld id="{40C99F37-6FE3-4951-8502-D2FD83BFB6C8}" type="slidenum">
              <a:rPr lang="en-US" smtClean="0"/>
              <a:t>1</a:t>
            </a:fld>
            <a:endParaRPr lang="en-US"/>
          </a:p>
        </p:txBody>
      </p:sp>
    </p:spTree>
    <p:extLst>
      <p:ext uri="{BB962C8B-B14F-4D97-AF65-F5344CB8AC3E}">
        <p14:creationId xmlns:p14="http://schemas.microsoft.com/office/powerpoint/2010/main" val="3424460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75" y="20397"/>
            <a:ext cx="10544260" cy="902752"/>
          </a:xfrm>
        </p:spPr>
        <p:txBody>
          <a:bodyPr/>
          <a:lstStyle/>
          <a:p>
            <a:r>
              <a:rPr lang="en-US" b="1" dirty="0" smtClean="0">
                <a:latin typeface="Times New Roman" panose="02020603050405020304" pitchFamily="18" charset="0"/>
                <a:cs typeface="Times New Roman" panose="02020603050405020304" pitchFamily="18" charset="0"/>
              </a:rPr>
              <a:t>Problem : Bulk modulus of water</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11540" y="923149"/>
            <a:ext cx="11414987" cy="1218892"/>
          </a:xfrm>
          <a:solidFill>
            <a:schemeClr val="bg1"/>
          </a:solidFill>
        </p:spPr>
        <p:txBody>
          <a:bodyPr>
            <a:normAutofit lnSpcReduction="10000"/>
          </a:bodyPr>
          <a:lstStyle/>
          <a:p>
            <a:r>
              <a:rPr lang="en-US" sz="2400" b="1" dirty="0" smtClean="0">
                <a:solidFill>
                  <a:srgbClr val="0070C0"/>
                </a:solidFill>
                <a:latin typeface="Times New Roman" panose="02020603050405020304" pitchFamily="18" charset="0"/>
                <a:cs typeface="Times New Roman" panose="02020603050405020304" pitchFamily="18" charset="0"/>
              </a:rPr>
              <a:t>Compute the bulk modulus of water from the following data:</a:t>
            </a:r>
          </a:p>
          <a:p>
            <a:pPr>
              <a:buFont typeface="Arial" panose="020B0604020202020204" pitchFamily="34" charset="0"/>
              <a:buChar char="•"/>
            </a:pPr>
            <a:r>
              <a:rPr lang="en-US" sz="2400" b="1" dirty="0" smtClean="0">
                <a:solidFill>
                  <a:srgbClr val="0070C0"/>
                </a:solidFill>
                <a:latin typeface="Times New Roman" panose="02020603050405020304" pitchFamily="18" charset="0"/>
                <a:cs typeface="Times New Roman" panose="02020603050405020304" pitchFamily="18" charset="0"/>
              </a:rPr>
              <a:t>Initial volume = 100.5 l., Final volume = 100 l., Pressure increase 100.0 </a:t>
            </a:r>
            <a:r>
              <a:rPr lang="en-US" sz="2400" b="1" dirty="0" err="1" smtClean="0">
                <a:solidFill>
                  <a:srgbClr val="0070C0"/>
                </a:solidFill>
                <a:latin typeface="Times New Roman" panose="02020603050405020304" pitchFamily="18" charset="0"/>
                <a:cs typeface="Times New Roman" panose="02020603050405020304" pitchFamily="18" charset="0"/>
              </a:rPr>
              <a:t>atm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smtClean="0">
                <a:solidFill>
                  <a:srgbClr val="0070C0"/>
                </a:solidFill>
                <a:latin typeface="Times New Roman" panose="02020603050405020304" pitchFamily="18" charset="0"/>
                <a:cs typeface="Times New Roman" panose="02020603050405020304" pitchFamily="18" charset="0"/>
              </a:rPr>
              <a:t>(1 </a:t>
            </a:r>
            <a:r>
              <a:rPr lang="en-US" sz="2400" b="1" dirty="0" err="1" smtClean="0">
                <a:solidFill>
                  <a:srgbClr val="0070C0"/>
                </a:solidFill>
                <a:latin typeface="Times New Roman" panose="02020603050405020304" pitchFamily="18" charset="0"/>
                <a:cs typeface="Times New Roman" panose="02020603050405020304" pitchFamily="18" charset="0"/>
              </a:rPr>
              <a:t>atm</a:t>
            </a:r>
            <a:r>
              <a:rPr lang="en-US" sz="2400" b="1" dirty="0" smtClean="0">
                <a:solidFill>
                  <a:srgbClr val="0070C0"/>
                </a:solidFill>
                <a:latin typeface="Times New Roman" panose="02020603050405020304" pitchFamily="18" charset="0"/>
                <a:cs typeface="Times New Roman" panose="02020603050405020304" pitchFamily="18" charset="0"/>
              </a:rPr>
              <a:t> = 1.013 x 10</a:t>
            </a:r>
            <a:r>
              <a:rPr lang="en-US" sz="2400" b="1" baseline="30000" dirty="0" smtClean="0">
                <a:solidFill>
                  <a:srgbClr val="0070C0"/>
                </a:solidFill>
                <a:latin typeface="Times New Roman" panose="02020603050405020304" pitchFamily="18" charset="0"/>
                <a:cs typeface="Times New Roman" panose="02020603050405020304" pitchFamily="18" charset="0"/>
              </a:rPr>
              <a:t>5</a:t>
            </a:r>
            <a:r>
              <a:rPr lang="en-US" sz="2400" b="1" dirty="0" smtClean="0">
                <a:solidFill>
                  <a:srgbClr val="0070C0"/>
                </a:solidFill>
                <a:latin typeface="Times New Roman" panose="02020603050405020304" pitchFamily="18" charset="0"/>
                <a:cs typeface="Times New Roman" panose="02020603050405020304" pitchFamily="18" charset="0"/>
              </a:rPr>
              <a:t> Pa)</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C99F37-6FE3-4951-8502-D2FD83BFB6C8}" type="slidenum">
              <a:rPr lang="en-US" smtClean="0"/>
              <a:t>10</a:t>
            </a:fld>
            <a:endParaRPr lang="en-US" dirty="0"/>
          </a:p>
        </p:txBody>
      </p:sp>
      <p:sp>
        <p:nvSpPr>
          <p:cNvPr id="6" name="TextBox 5"/>
          <p:cNvSpPr txBox="1"/>
          <p:nvPr/>
        </p:nvSpPr>
        <p:spPr>
          <a:xfrm>
            <a:off x="8724275" y="122686"/>
            <a:ext cx="3132945"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Bulk Modulus Review</a:t>
            </a:r>
            <a:endParaRPr lang="en-US" sz="2400" b="1" dirty="0">
              <a:latin typeface="Times New Roman" panose="02020603050405020304" pitchFamily="18" charset="0"/>
              <a:cs typeface="Times New Roman" panose="02020603050405020304" pitchFamily="18" charset="0"/>
            </a:endParaRPr>
          </a:p>
        </p:txBody>
      </p:sp>
      <p:sp>
        <p:nvSpPr>
          <p:cNvPr id="8" name="Rectangle 7"/>
          <p:cNvSpPr/>
          <p:nvPr/>
        </p:nvSpPr>
        <p:spPr>
          <a:xfrm>
            <a:off x="10625235" y="2967335"/>
            <a:ext cx="1261884" cy="3328533"/>
          </a:xfrm>
          <a:prstGeom prst="rect">
            <a:avLst/>
          </a:prstGeom>
        </p:spPr>
        <p:txBody>
          <a:bodyPr vert="vert270" wrap="square">
            <a:spAutoFit/>
          </a:bodyPr>
          <a:lstStyle/>
          <a:p>
            <a:r>
              <a:rPr lang="en-US" sz="1400" dirty="0"/>
              <a:t>https://iitsat.com/compute-the-bulk-modulus-of-water-from-the-following-data-initial-volume-100-0-litre-pressure-increase-100-0-atm-1-atm-1-013-x105-pa-final-volume-100-5-l/</a:t>
            </a:r>
          </a:p>
        </p:txBody>
      </p:sp>
      <p:pic>
        <p:nvPicPr>
          <p:cNvPr id="9" name="Picture 8"/>
          <p:cNvPicPr>
            <a:picLocks noChangeAspect="1"/>
          </p:cNvPicPr>
          <p:nvPr/>
        </p:nvPicPr>
        <p:blipFill>
          <a:blip r:embed="rId3"/>
          <a:stretch>
            <a:fillRect/>
          </a:stretch>
        </p:blipFill>
        <p:spPr>
          <a:xfrm>
            <a:off x="2906404" y="1872038"/>
            <a:ext cx="6324600" cy="4857750"/>
          </a:xfrm>
          <a:prstGeom prst="rect">
            <a:avLst/>
          </a:prstGeom>
        </p:spPr>
      </p:pic>
    </p:spTree>
    <p:extLst>
      <p:ext uri="{BB962C8B-B14F-4D97-AF65-F5344CB8AC3E}">
        <p14:creationId xmlns:p14="http://schemas.microsoft.com/office/powerpoint/2010/main" val="1813961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685" y="99631"/>
            <a:ext cx="11701590" cy="1450757"/>
          </a:xfrm>
        </p:spPr>
        <p:txBody>
          <a:bodyPr/>
          <a:lstStyle/>
          <a:p>
            <a:r>
              <a:rPr lang="en-US" b="1" dirty="0" smtClean="0">
                <a:latin typeface="Times New Roman" panose="02020603050405020304" pitchFamily="18" charset="0"/>
                <a:cs typeface="Times New Roman" panose="02020603050405020304" pitchFamily="18" charset="0"/>
              </a:rPr>
              <a:t>What is the speed of sound wave at sea level?</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Recall the speed of sound wave :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For air sea level, the pressure is ……………. and the density of air is………….</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And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 7/5.   </a:t>
            </a:r>
            <a:r>
              <a:rPr lang="en-US" sz="2400" dirty="0" smtClean="0">
                <a:latin typeface="Times New Roman" panose="02020603050405020304" pitchFamily="18" charset="0"/>
                <a:cs typeface="Times New Roman" panose="02020603050405020304" pitchFamily="18" charset="0"/>
              </a:rPr>
              <a:t>This gives c =……………….</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speed of sound wave is proportional to the pressure P  and inversely proportional to density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2400" baseline="-25000" dirty="0" smtClean="0">
                <a:latin typeface="Times New Roman" panose="02020603050405020304" pitchFamily="18" charset="0"/>
                <a:cs typeface="Times New Roman" panose="02020603050405020304" pitchFamily="18" charset="0"/>
                <a:sym typeface="Symbol" panose="05050102010706020507" pitchFamily="18" charset="2"/>
              </a:rPr>
              <a:t>0</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C99F37-6FE3-4951-8502-D2FD83BFB6C8}" type="slidenum">
              <a:rPr lang="en-US" smtClean="0"/>
              <a:t>11</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689027795"/>
              </p:ext>
            </p:extLst>
          </p:nvPr>
        </p:nvGraphicFramePr>
        <p:xfrm>
          <a:off x="5423684" y="1550388"/>
          <a:ext cx="1405592" cy="1136436"/>
        </p:xfrm>
        <a:graphic>
          <a:graphicData uri="http://schemas.openxmlformats.org/presentationml/2006/ole">
            <mc:AlternateContent xmlns:mc="http://schemas.openxmlformats.org/markup-compatibility/2006">
              <mc:Choice xmlns:v="urn:schemas-microsoft-com:vml" Requires="v">
                <p:oleObj spid="_x0000_s18483" name="Equation" r:id="rId4" imgW="596880" imgH="482400" progId="Equation.DSMT4">
                  <p:embed/>
                </p:oleObj>
              </mc:Choice>
              <mc:Fallback>
                <p:oleObj name="Equation" r:id="rId4" imgW="596880" imgH="482400" progId="Equation.DSMT4">
                  <p:embed/>
                  <p:pic>
                    <p:nvPicPr>
                      <p:cNvPr id="0" name=""/>
                      <p:cNvPicPr/>
                      <p:nvPr/>
                    </p:nvPicPr>
                    <p:blipFill>
                      <a:blip r:embed="rId5"/>
                      <a:stretch>
                        <a:fillRect/>
                      </a:stretch>
                    </p:blipFill>
                    <p:spPr>
                      <a:xfrm>
                        <a:off x="5423684" y="1550388"/>
                        <a:ext cx="1405592" cy="1136436"/>
                      </a:xfrm>
                      <a:prstGeom prst="rect">
                        <a:avLst/>
                      </a:prstGeom>
                    </p:spPr>
                  </p:pic>
                </p:oleObj>
              </mc:Fallback>
            </mc:AlternateContent>
          </a:graphicData>
        </a:graphic>
      </p:graphicFrame>
    </p:spTree>
    <p:extLst>
      <p:ext uri="{BB962C8B-B14F-4D97-AF65-F5344CB8AC3E}">
        <p14:creationId xmlns:p14="http://schemas.microsoft.com/office/powerpoint/2010/main" val="4063331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3604"/>
            <a:ext cx="10058400" cy="1450757"/>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Practical formula for speed of sound wave in dry air as a function of temperature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According to</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Substitute  </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speed of sound wave in dry air can be written as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C99F37-6FE3-4951-8502-D2FD83BFB6C8}" type="slidenum">
              <a:rPr lang="en-US" smtClean="0"/>
              <a:t>12</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339138490"/>
              </p:ext>
            </p:extLst>
          </p:nvPr>
        </p:nvGraphicFramePr>
        <p:xfrm>
          <a:off x="2950235" y="1738141"/>
          <a:ext cx="4630737" cy="892175"/>
        </p:xfrm>
        <a:graphic>
          <a:graphicData uri="http://schemas.openxmlformats.org/presentationml/2006/ole">
            <mc:AlternateContent xmlns:mc="http://schemas.openxmlformats.org/markup-compatibility/2006">
              <mc:Choice xmlns:v="urn:schemas-microsoft-com:vml" Requires="v">
                <p:oleObj spid="_x0000_s24626" name="Equation" r:id="rId3" imgW="2501640" imgH="482400" progId="Equation.DSMT4">
                  <p:embed/>
                </p:oleObj>
              </mc:Choice>
              <mc:Fallback>
                <p:oleObj name="Equation" r:id="rId3" imgW="2501640" imgH="482400" progId="Equation.DSMT4">
                  <p:embed/>
                  <p:pic>
                    <p:nvPicPr>
                      <p:cNvPr id="0" name=""/>
                      <p:cNvPicPr/>
                      <p:nvPr/>
                    </p:nvPicPr>
                    <p:blipFill>
                      <a:blip r:embed="rId4"/>
                      <a:stretch>
                        <a:fillRect/>
                      </a:stretch>
                    </p:blipFill>
                    <p:spPr>
                      <a:xfrm>
                        <a:off x="2950235" y="1738141"/>
                        <a:ext cx="4630737" cy="89217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18030260"/>
              </p:ext>
            </p:extLst>
          </p:nvPr>
        </p:nvGraphicFramePr>
        <p:xfrm>
          <a:off x="2950235" y="3253577"/>
          <a:ext cx="4405014" cy="1276219"/>
        </p:xfrm>
        <a:graphic>
          <a:graphicData uri="http://schemas.openxmlformats.org/presentationml/2006/ole">
            <mc:AlternateContent xmlns:mc="http://schemas.openxmlformats.org/markup-compatibility/2006">
              <mc:Choice xmlns:v="urn:schemas-microsoft-com:vml" Requires="v">
                <p:oleObj spid="_x0000_s24627" name="Equation" r:id="rId5" imgW="2717640" imgH="787320" progId="Equation.DSMT4">
                  <p:embed/>
                </p:oleObj>
              </mc:Choice>
              <mc:Fallback>
                <p:oleObj name="Equation" r:id="rId5" imgW="2717640" imgH="787320" progId="Equation.DSMT4">
                  <p:embed/>
                  <p:pic>
                    <p:nvPicPr>
                      <p:cNvPr id="0" name=""/>
                      <p:cNvPicPr/>
                      <p:nvPr/>
                    </p:nvPicPr>
                    <p:blipFill>
                      <a:blip r:embed="rId6"/>
                      <a:stretch>
                        <a:fillRect/>
                      </a:stretch>
                    </p:blipFill>
                    <p:spPr>
                      <a:xfrm>
                        <a:off x="2950235" y="3253577"/>
                        <a:ext cx="4405014" cy="127621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33640836"/>
              </p:ext>
            </p:extLst>
          </p:nvPr>
        </p:nvGraphicFramePr>
        <p:xfrm>
          <a:off x="7031207" y="4859662"/>
          <a:ext cx="2975859" cy="586789"/>
        </p:xfrm>
        <a:graphic>
          <a:graphicData uri="http://schemas.openxmlformats.org/presentationml/2006/ole">
            <mc:AlternateContent xmlns:mc="http://schemas.openxmlformats.org/markup-compatibility/2006">
              <mc:Choice xmlns:v="urn:schemas-microsoft-com:vml" Requires="v">
                <p:oleObj spid="_x0000_s24628" name="Equation" r:id="rId7" imgW="901440" imgH="177480" progId="Equation.DSMT4">
                  <p:embed/>
                </p:oleObj>
              </mc:Choice>
              <mc:Fallback>
                <p:oleObj name="Equation" r:id="rId7" imgW="901440" imgH="177480" progId="Equation.DSMT4">
                  <p:embed/>
                  <p:pic>
                    <p:nvPicPr>
                      <p:cNvPr id="0" name=""/>
                      <p:cNvPicPr/>
                      <p:nvPr/>
                    </p:nvPicPr>
                    <p:blipFill>
                      <a:blip r:embed="rId8"/>
                      <a:stretch>
                        <a:fillRect/>
                      </a:stretch>
                    </p:blipFill>
                    <p:spPr>
                      <a:xfrm>
                        <a:off x="7031207" y="4859662"/>
                        <a:ext cx="2975859" cy="586789"/>
                      </a:xfrm>
                      <a:prstGeom prst="rect">
                        <a:avLst/>
                      </a:prstGeom>
                    </p:spPr>
                  </p:pic>
                </p:oleObj>
              </mc:Fallback>
            </mc:AlternateContent>
          </a:graphicData>
        </a:graphic>
      </p:graphicFrame>
      <p:sp>
        <p:nvSpPr>
          <p:cNvPr id="8" name="Rectangle 7"/>
          <p:cNvSpPr/>
          <p:nvPr/>
        </p:nvSpPr>
        <p:spPr>
          <a:xfrm>
            <a:off x="6893169" y="4637389"/>
            <a:ext cx="3334043" cy="1045959"/>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006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Phase relationships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54083" y="1814951"/>
            <a:ext cx="10058400" cy="4023360"/>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For a travelling wave propagating in the </a:t>
            </a:r>
            <a:r>
              <a:rPr lang="en-US" sz="2400" b="1" dirty="0" smtClean="0">
                <a:solidFill>
                  <a:srgbClr val="FF0000"/>
                </a:solidFill>
                <a:latin typeface="Times New Roman" panose="02020603050405020304" pitchFamily="18" charset="0"/>
                <a:cs typeface="Times New Roman" panose="02020603050405020304" pitchFamily="18" charset="0"/>
              </a:rPr>
              <a:t>positive  x-direction</a:t>
            </a:r>
          </a:p>
          <a:p>
            <a:pPr>
              <a:buFont typeface="Arial" panose="020B0604020202020204" pitchFamily="34" charset="0"/>
              <a:buChar char="•"/>
            </a:pPr>
            <a:endParaRPr lang="en-US" sz="2400" b="1" dirty="0">
              <a:solidFill>
                <a:srgbClr val="FF0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b="1" dirty="0" smtClean="0">
              <a:solidFill>
                <a:srgbClr val="FF0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b="1" dirty="0" smtClean="0">
              <a:solidFill>
                <a:srgbClr val="FF0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b="1" dirty="0">
              <a:solidFill>
                <a:srgbClr val="FF0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solidFill>
                  <a:schemeClr val="tx1"/>
                </a:solidFill>
                <a:latin typeface="Times New Roman" panose="02020603050405020304" pitchFamily="18" charset="0"/>
                <a:cs typeface="Times New Roman" panose="02020603050405020304" pitchFamily="18" charset="0"/>
              </a:rPr>
              <a:t>For a travelling wave propagating in the</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smtClean="0">
                <a:solidFill>
                  <a:srgbClr val="FF0000"/>
                </a:solidFill>
                <a:latin typeface="Times New Roman" panose="02020603050405020304" pitchFamily="18" charset="0"/>
                <a:cs typeface="Times New Roman" panose="02020603050405020304" pitchFamily="18" charset="0"/>
              </a:rPr>
              <a:t>negative x-direction</a:t>
            </a:r>
          </a:p>
          <a:p>
            <a:pPr marL="0" indent="0">
              <a:buNone/>
            </a:pPr>
            <a:r>
              <a:rPr lang="en-US" sz="2400" dirty="0">
                <a:solidFill>
                  <a:srgbClr val="FF0000"/>
                </a:solidFill>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C99F37-6FE3-4951-8502-D2FD83BFB6C8}" type="slidenum">
              <a:rPr lang="en-US" smtClean="0"/>
              <a:t>13</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796873172"/>
              </p:ext>
            </p:extLst>
          </p:nvPr>
        </p:nvGraphicFramePr>
        <p:xfrm>
          <a:off x="2248074" y="2137134"/>
          <a:ext cx="3424237" cy="1947863"/>
        </p:xfrm>
        <a:graphic>
          <a:graphicData uri="http://schemas.openxmlformats.org/presentationml/2006/ole">
            <mc:AlternateContent xmlns:mc="http://schemas.openxmlformats.org/markup-compatibility/2006">
              <mc:Choice xmlns:v="urn:schemas-microsoft-com:vml" Requires="v">
                <p:oleObj spid="_x0000_s6978" name="Equation" r:id="rId4" imgW="1828800" imgH="1041120" progId="Equation.DSMT4">
                  <p:embed/>
                </p:oleObj>
              </mc:Choice>
              <mc:Fallback>
                <p:oleObj name="Equation" r:id="rId4" imgW="1828800" imgH="1041120" progId="Equation.DSMT4">
                  <p:embed/>
                  <p:pic>
                    <p:nvPicPr>
                      <p:cNvPr id="0" name=""/>
                      <p:cNvPicPr/>
                      <p:nvPr/>
                    </p:nvPicPr>
                    <p:blipFill>
                      <a:blip r:embed="rId5"/>
                      <a:stretch>
                        <a:fillRect/>
                      </a:stretch>
                    </p:blipFill>
                    <p:spPr>
                      <a:xfrm>
                        <a:off x="2248074" y="2137134"/>
                        <a:ext cx="3424237" cy="194786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93324764"/>
              </p:ext>
            </p:extLst>
          </p:nvPr>
        </p:nvGraphicFramePr>
        <p:xfrm>
          <a:off x="2557462" y="4810334"/>
          <a:ext cx="2782887" cy="1401763"/>
        </p:xfrm>
        <a:graphic>
          <a:graphicData uri="http://schemas.openxmlformats.org/presentationml/2006/ole">
            <mc:AlternateContent xmlns:mc="http://schemas.openxmlformats.org/markup-compatibility/2006">
              <mc:Choice xmlns:v="urn:schemas-microsoft-com:vml" Requires="v">
                <p:oleObj spid="_x0000_s6979" name="Equation" r:id="rId6" imgW="1485720" imgH="749160" progId="Equation.DSMT4">
                  <p:embed/>
                </p:oleObj>
              </mc:Choice>
              <mc:Fallback>
                <p:oleObj name="Equation" r:id="rId6" imgW="1485720" imgH="749160" progId="Equation.DSMT4">
                  <p:embed/>
                  <p:pic>
                    <p:nvPicPr>
                      <p:cNvPr id="0" name=""/>
                      <p:cNvPicPr/>
                      <p:nvPr/>
                    </p:nvPicPr>
                    <p:blipFill>
                      <a:blip r:embed="rId7"/>
                      <a:stretch>
                        <a:fillRect/>
                      </a:stretch>
                    </p:blipFill>
                    <p:spPr>
                      <a:xfrm>
                        <a:off x="2557462" y="4810334"/>
                        <a:ext cx="2782887" cy="1401763"/>
                      </a:xfrm>
                      <a:prstGeom prst="rect">
                        <a:avLst/>
                      </a:prstGeom>
                    </p:spPr>
                  </p:pic>
                </p:oleObj>
              </mc:Fallback>
            </mc:AlternateContent>
          </a:graphicData>
        </a:graphic>
      </p:graphicFrame>
      <p:grpSp>
        <p:nvGrpSpPr>
          <p:cNvPr id="22" name="Group 21"/>
          <p:cNvGrpSpPr/>
          <p:nvPr/>
        </p:nvGrpSpPr>
        <p:grpSpPr>
          <a:xfrm>
            <a:off x="9219927" y="1073624"/>
            <a:ext cx="2211727" cy="2144665"/>
            <a:chOff x="8404931" y="1407453"/>
            <a:chExt cx="2211727" cy="2144665"/>
          </a:xfrm>
          <a:solidFill>
            <a:schemeClr val="bg1"/>
          </a:solidFill>
        </p:grpSpPr>
        <p:grpSp>
          <p:nvGrpSpPr>
            <p:cNvPr id="11" name="Group 10"/>
            <p:cNvGrpSpPr/>
            <p:nvPr/>
          </p:nvGrpSpPr>
          <p:grpSpPr>
            <a:xfrm>
              <a:off x="8752891" y="1845475"/>
              <a:ext cx="1184857" cy="1706643"/>
              <a:chOff x="7907628" y="1983346"/>
              <a:chExt cx="1184857" cy="1706643"/>
            </a:xfrm>
            <a:grpFill/>
          </p:grpSpPr>
          <p:cxnSp>
            <p:nvCxnSpPr>
              <p:cNvPr id="8" name="Straight Connector 7"/>
              <p:cNvCxnSpPr/>
              <p:nvPr/>
            </p:nvCxnSpPr>
            <p:spPr>
              <a:xfrm>
                <a:off x="7907628" y="1983346"/>
                <a:ext cx="0" cy="1706643"/>
              </a:xfrm>
              <a:prstGeom prst="line">
                <a:avLst/>
              </a:prstGeom>
              <a:grpFill/>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7907628" y="2781837"/>
                <a:ext cx="1184857" cy="0"/>
              </a:xfrm>
              <a:prstGeom prst="straightConnector1">
                <a:avLst/>
              </a:prstGeom>
              <a:grpFill/>
              <a:ln>
                <a:tailEnd type="triangle"/>
              </a:ln>
            </p:spPr>
            <p:style>
              <a:lnRef idx="1">
                <a:schemeClr val="dk1"/>
              </a:lnRef>
              <a:fillRef idx="0">
                <a:schemeClr val="dk1"/>
              </a:fillRef>
              <a:effectRef idx="0">
                <a:schemeClr val="dk1"/>
              </a:effectRef>
              <a:fontRef idx="minor">
                <a:schemeClr val="tx1"/>
              </a:fontRef>
            </p:style>
          </p:cxnSp>
        </p:grpSp>
        <p:sp>
          <p:nvSpPr>
            <p:cNvPr id="15" name="TextBox 14"/>
            <p:cNvSpPr txBox="1"/>
            <p:nvPr/>
          </p:nvSpPr>
          <p:spPr>
            <a:xfrm>
              <a:off x="10110986" y="2473595"/>
              <a:ext cx="505672" cy="400110"/>
            </a:xfrm>
            <a:prstGeom prst="rect">
              <a:avLst/>
            </a:prstGeom>
            <a:grpFill/>
          </p:spPr>
          <p:txBody>
            <a:bodyPr wrap="square" rtlCol="0">
              <a:spAutoFit/>
            </a:bodyPr>
            <a:lstStyle/>
            <a:p>
              <a:r>
                <a:rPr lang="en-US" sz="2000" dirty="0" smtClean="0">
                  <a:sym typeface="Symbol" panose="05050102010706020507" pitchFamily="18" charset="2"/>
                </a:rPr>
                <a:t></a:t>
              </a:r>
              <a:endParaRPr lang="en-US" sz="2000" dirty="0"/>
            </a:p>
          </p:txBody>
        </p:sp>
        <p:graphicFrame>
          <p:nvGraphicFramePr>
            <p:cNvPr id="18" name="Object 17"/>
            <p:cNvGraphicFramePr>
              <a:graphicFrameLocks noChangeAspect="1"/>
            </p:cNvGraphicFramePr>
            <p:nvPr>
              <p:extLst>
                <p:ext uri="{D42A27DB-BD31-4B8C-83A1-F6EECF244321}">
                  <p14:modId xmlns:p14="http://schemas.microsoft.com/office/powerpoint/2010/main" val="1746462775"/>
                </p:ext>
              </p:extLst>
            </p:nvPr>
          </p:nvGraphicFramePr>
          <p:xfrm>
            <a:off x="8404931" y="1407453"/>
            <a:ext cx="814996" cy="407498"/>
          </p:xfrm>
          <a:graphic>
            <a:graphicData uri="http://schemas.openxmlformats.org/presentationml/2006/ole">
              <mc:AlternateContent xmlns:mc="http://schemas.openxmlformats.org/markup-compatibility/2006">
                <mc:Choice xmlns:v="urn:schemas-microsoft-com:vml" Requires="v">
                  <p:oleObj spid="_x0000_s6980" name="Equation" r:id="rId8" imgW="406080" imgH="203040" progId="Equation.DSMT4">
                    <p:embed/>
                  </p:oleObj>
                </mc:Choice>
                <mc:Fallback>
                  <p:oleObj name="Equation" r:id="rId8" imgW="406080" imgH="203040" progId="Equation.DSMT4">
                    <p:embed/>
                    <p:pic>
                      <p:nvPicPr>
                        <p:cNvPr id="0" name=""/>
                        <p:cNvPicPr/>
                        <p:nvPr/>
                      </p:nvPicPr>
                      <p:blipFill>
                        <a:blip r:embed="rId9"/>
                        <a:stretch>
                          <a:fillRect/>
                        </a:stretch>
                      </p:blipFill>
                      <p:spPr>
                        <a:xfrm>
                          <a:off x="8404931" y="1407453"/>
                          <a:ext cx="814996" cy="407498"/>
                        </a:xfrm>
                        <a:prstGeom prst="rect">
                          <a:avLst/>
                        </a:prstGeom>
                      </p:spPr>
                    </p:pic>
                  </p:oleObj>
                </mc:Fallback>
              </mc:AlternateContent>
            </a:graphicData>
          </a:graphic>
        </p:graphicFrame>
      </p:grpSp>
      <p:graphicFrame>
        <p:nvGraphicFramePr>
          <p:cNvPr id="19" name="Object 18"/>
          <p:cNvGraphicFramePr>
            <a:graphicFrameLocks noChangeAspect="1"/>
          </p:cNvGraphicFramePr>
          <p:nvPr>
            <p:extLst>
              <p:ext uri="{D42A27DB-BD31-4B8C-83A1-F6EECF244321}">
                <p14:modId xmlns:p14="http://schemas.microsoft.com/office/powerpoint/2010/main" val="1533633300"/>
              </p:ext>
            </p:extLst>
          </p:nvPr>
        </p:nvGraphicFramePr>
        <p:xfrm>
          <a:off x="9406957" y="3248813"/>
          <a:ext cx="627966" cy="608342"/>
        </p:xfrm>
        <a:graphic>
          <a:graphicData uri="http://schemas.openxmlformats.org/presentationml/2006/ole">
            <mc:AlternateContent xmlns:mc="http://schemas.openxmlformats.org/markup-compatibility/2006">
              <mc:Choice xmlns:v="urn:schemas-microsoft-com:vml" Requires="v">
                <p:oleObj spid="_x0000_s6981" name="Equation" r:id="rId10" imgW="406080" imgH="393480" progId="Equation.DSMT4">
                  <p:embed/>
                </p:oleObj>
              </mc:Choice>
              <mc:Fallback>
                <p:oleObj name="Equation" r:id="rId10" imgW="406080" imgH="393480" progId="Equation.DSMT4">
                  <p:embed/>
                  <p:pic>
                    <p:nvPicPr>
                      <p:cNvPr id="0" name=""/>
                      <p:cNvPicPr/>
                      <p:nvPr/>
                    </p:nvPicPr>
                    <p:blipFill>
                      <a:blip r:embed="rId11"/>
                      <a:stretch>
                        <a:fillRect/>
                      </a:stretch>
                    </p:blipFill>
                    <p:spPr>
                      <a:xfrm>
                        <a:off x="9406957" y="3248813"/>
                        <a:ext cx="627966" cy="608342"/>
                      </a:xfrm>
                      <a:prstGeom prst="rect">
                        <a:avLst/>
                      </a:prstGeom>
                    </p:spPr>
                  </p:pic>
                </p:oleObj>
              </mc:Fallback>
            </mc:AlternateContent>
          </a:graphicData>
        </a:graphic>
      </p:graphicFrame>
      <p:grpSp>
        <p:nvGrpSpPr>
          <p:cNvPr id="23" name="Group 22"/>
          <p:cNvGrpSpPr/>
          <p:nvPr/>
        </p:nvGrpSpPr>
        <p:grpSpPr>
          <a:xfrm>
            <a:off x="9300836" y="3916931"/>
            <a:ext cx="2068729" cy="2522387"/>
            <a:chOff x="6743700" y="3546475"/>
            <a:chExt cx="2068729" cy="2522387"/>
          </a:xfrm>
        </p:grpSpPr>
        <p:grpSp>
          <p:nvGrpSpPr>
            <p:cNvPr id="12" name="Group 11"/>
            <p:cNvGrpSpPr/>
            <p:nvPr/>
          </p:nvGrpSpPr>
          <p:grpSpPr>
            <a:xfrm>
              <a:off x="7091559" y="4141679"/>
              <a:ext cx="1184857" cy="1706643"/>
              <a:chOff x="7907628" y="1983346"/>
              <a:chExt cx="1184857" cy="1706643"/>
            </a:xfrm>
          </p:grpSpPr>
          <p:cxnSp>
            <p:nvCxnSpPr>
              <p:cNvPr id="13" name="Straight Connector 12"/>
              <p:cNvCxnSpPr/>
              <p:nvPr/>
            </p:nvCxnSpPr>
            <p:spPr>
              <a:xfrm>
                <a:off x="7907628" y="1983346"/>
                <a:ext cx="0" cy="1706643"/>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7907628" y="2781837"/>
                <a:ext cx="118485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16" name="TextBox 15"/>
            <p:cNvSpPr txBox="1"/>
            <p:nvPr/>
          </p:nvSpPr>
          <p:spPr>
            <a:xfrm>
              <a:off x="8306757" y="4810334"/>
              <a:ext cx="505672" cy="400110"/>
            </a:xfrm>
            <a:prstGeom prst="rect">
              <a:avLst/>
            </a:prstGeom>
            <a:noFill/>
          </p:spPr>
          <p:txBody>
            <a:bodyPr wrap="square" rtlCol="0">
              <a:spAutoFit/>
            </a:bodyPr>
            <a:lstStyle/>
            <a:p>
              <a:r>
                <a:rPr lang="en-US" sz="2000" dirty="0" smtClean="0">
                  <a:sym typeface="Symbol" panose="05050102010706020507" pitchFamily="18" charset="2"/>
                </a:rPr>
                <a:t></a:t>
              </a:r>
              <a:endParaRPr lang="en-US" sz="2000" dirty="0"/>
            </a:p>
          </p:txBody>
        </p:sp>
        <p:graphicFrame>
          <p:nvGraphicFramePr>
            <p:cNvPr id="20" name="Object 19"/>
            <p:cNvGraphicFramePr>
              <a:graphicFrameLocks noChangeAspect="1"/>
            </p:cNvGraphicFramePr>
            <p:nvPr>
              <p:extLst>
                <p:ext uri="{D42A27DB-BD31-4B8C-83A1-F6EECF244321}">
                  <p14:modId xmlns:p14="http://schemas.microsoft.com/office/powerpoint/2010/main" val="1633459983"/>
                </p:ext>
              </p:extLst>
            </p:nvPr>
          </p:nvGraphicFramePr>
          <p:xfrm>
            <a:off x="7164170" y="5738662"/>
            <a:ext cx="534988" cy="330200"/>
          </p:xfrm>
          <a:graphic>
            <a:graphicData uri="http://schemas.openxmlformats.org/presentationml/2006/ole">
              <mc:AlternateContent xmlns:mc="http://schemas.openxmlformats.org/markup-compatibility/2006">
                <mc:Choice xmlns:v="urn:schemas-microsoft-com:vml" Requires="v">
                  <p:oleObj spid="_x0000_s6982" name="Equation" r:id="rId12" imgW="266400" imgH="164880" progId="Equation.DSMT4">
                    <p:embed/>
                  </p:oleObj>
                </mc:Choice>
                <mc:Fallback>
                  <p:oleObj name="Equation" r:id="rId12" imgW="266400" imgH="164880" progId="Equation.DSMT4">
                    <p:embed/>
                    <p:pic>
                      <p:nvPicPr>
                        <p:cNvPr id="0" name=""/>
                        <p:cNvPicPr/>
                        <p:nvPr/>
                      </p:nvPicPr>
                      <p:blipFill>
                        <a:blip r:embed="rId13"/>
                        <a:stretch>
                          <a:fillRect/>
                        </a:stretch>
                      </p:blipFill>
                      <p:spPr>
                        <a:xfrm>
                          <a:off x="7164170" y="5738662"/>
                          <a:ext cx="534988" cy="33020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910671789"/>
                </p:ext>
              </p:extLst>
            </p:nvPr>
          </p:nvGraphicFramePr>
          <p:xfrm>
            <a:off x="6743700" y="3546475"/>
            <a:ext cx="1095375" cy="790575"/>
          </p:xfrm>
          <a:graphic>
            <a:graphicData uri="http://schemas.openxmlformats.org/presentationml/2006/ole">
              <mc:AlternateContent xmlns:mc="http://schemas.openxmlformats.org/markup-compatibility/2006">
                <mc:Choice xmlns:v="urn:schemas-microsoft-com:vml" Requires="v">
                  <p:oleObj spid="_x0000_s6983" name="Equation" r:id="rId14" imgW="545760" imgH="393480" progId="Equation.DSMT4">
                    <p:embed/>
                  </p:oleObj>
                </mc:Choice>
                <mc:Fallback>
                  <p:oleObj name="Equation" r:id="rId14" imgW="545760" imgH="393480" progId="Equation.DSMT4">
                    <p:embed/>
                    <p:pic>
                      <p:nvPicPr>
                        <p:cNvPr id="0" name=""/>
                        <p:cNvPicPr/>
                        <p:nvPr/>
                      </p:nvPicPr>
                      <p:blipFill>
                        <a:blip r:embed="rId15"/>
                        <a:stretch>
                          <a:fillRect/>
                        </a:stretch>
                      </p:blipFill>
                      <p:spPr>
                        <a:xfrm>
                          <a:off x="6743700" y="3546475"/>
                          <a:ext cx="1095375" cy="790575"/>
                        </a:xfrm>
                        <a:prstGeom prst="rect">
                          <a:avLst/>
                        </a:prstGeom>
                      </p:spPr>
                    </p:pic>
                  </p:oleObj>
                </mc:Fallback>
              </mc:AlternateContent>
            </a:graphicData>
          </a:graphic>
        </p:graphicFrame>
      </p:grpSp>
      <p:sp>
        <p:nvSpPr>
          <p:cNvPr id="24" name="TextBox 23"/>
          <p:cNvSpPr txBox="1"/>
          <p:nvPr/>
        </p:nvSpPr>
        <p:spPr>
          <a:xfrm>
            <a:off x="201655" y="3064147"/>
            <a:ext cx="1904856" cy="369332"/>
          </a:xfrm>
          <a:prstGeom prst="rect">
            <a:avLst/>
          </a:prstGeom>
          <a:solidFill>
            <a:srgbClr val="FFFF00"/>
          </a:solidFill>
        </p:spPr>
        <p:txBody>
          <a:bodyPr wrap="square" rtlCol="0">
            <a:spAutoFit/>
          </a:bodyPr>
          <a:lstStyle/>
          <a:p>
            <a:r>
              <a:rPr lang="en-US" dirty="0" smtClean="0"/>
              <a:t>From slide No. 6</a:t>
            </a:r>
            <a:endParaRPr lang="en-US" dirty="0"/>
          </a:p>
        </p:txBody>
      </p:sp>
      <p:sp>
        <p:nvSpPr>
          <p:cNvPr id="25" name="TextBox 24"/>
          <p:cNvSpPr txBox="1"/>
          <p:nvPr/>
        </p:nvSpPr>
        <p:spPr>
          <a:xfrm>
            <a:off x="201655" y="3672489"/>
            <a:ext cx="1904856" cy="369332"/>
          </a:xfrm>
          <a:prstGeom prst="rect">
            <a:avLst/>
          </a:prstGeom>
          <a:solidFill>
            <a:srgbClr val="FFFF00"/>
          </a:solidFill>
        </p:spPr>
        <p:txBody>
          <a:bodyPr wrap="square" rtlCol="0">
            <a:spAutoFit/>
          </a:bodyPr>
          <a:lstStyle/>
          <a:p>
            <a:r>
              <a:rPr lang="en-US" dirty="0" smtClean="0"/>
              <a:t>From slide No. 8</a:t>
            </a:r>
            <a:endParaRPr lang="en-US" dirty="0"/>
          </a:p>
        </p:txBody>
      </p:sp>
    </p:spTree>
    <p:extLst>
      <p:ext uri="{BB962C8B-B14F-4D97-AF65-F5344CB8AC3E}">
        <p14:creationId xmlns:p14="http://schemas.microsoft.com/office/powerpoint/2010/main" val="1254006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155" y="-667821"/>
            <a:ext cx="10625450" cy="1450757"/>
          </a:xfrm>
        </p:spPr>
        <p:txBody>
          <a:bodyPr/>
          <a:lstStyle/>
          <a:p>
            <a:r>
              <a:rPr lang="en-US" b="1" dirty="0" smtClean="0">
                <a:latin typeface="Times New Roman" panose="02020603050405020304" pitchFamily="18" charset="0"/>
                <a:cs typeface="Times New Roman" panose="02020603050405020304" pitchFamily="18" charset="0"/>
              </a:rPr>
              <a:t>Pressure and displacement in air column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79" y="1845733"/>
            <a:ext cx="10115203" cy="4427281"/>
          </a:xfrm>
        </p:spPr>
        <p:txBody>
          <a:bodyPr/>
          <a:lstStyle/>
          <a:p>
            <a:endParaRPr lang="en-US" dirty="0"/>
          </a:p>
        </p:txBody>
      </p:sp>
      <p:sp>
        <p:nvSpPr>
          <p:cNvPr id="4" name="Slide Number Placeholder 3"/>
          <p:cNvSpPr>
            <a:spLocks noGrp="1"/>
          </p:cNvSpPr>
          <p:nvPr>
            <p:ph type="sldNum" sz="quarter" idx="12"/>
          </p:nvPr>
        </p:nvSpPr>
        <p:spPr/>
        <p:txBody>
          <a:bodyPr/>
          <a:lstStyle/>
          <a:p>
            <a:fld id="{40C99F37-6FE3-4951-8502-D2FD83BFB6C8}" type="slidenum">
              <a:rPr lang="en-US" smtClean="0"/>
              <a:t>14</a:t>
            </a:fld>
            <a:endParaRPr lang="en-US"/>
          </a:p>
        </p:txBody>
      </p:sp>
      <p:sp>
        <p:nvSpPr>
          <p:cNvPr id="7" name="TextBox 6"/>
          <p:cNvSpPr txBox="1"/>
          <p:nvPr/>
        </p:nvSpPr>
        <p:spPr>
          <a:xfrm>
            <a:off x="9325970" y="3253793"/>
            <a:ext cx="2866030" cy="1015663"/>
          </a:xfrm>
          <a:prstGeom prst="rect">
            <a:avLst/>
          </a:prstGeom>
          <a:noFill/>
        </p:spPr>
        <p:txBody>
          <a:bodyPr wrap="square" rtlCol="0">
            <a:spAutoFit/>
          </a:bodyPr>
          <a:lstStyle/>
          <a:p>
            <a:r>
              <a:rPr lang="en-US" sz="2000" dirty="0" smtClean="0">
                <a:solidFill>
                  <a:srgbClr val="FF0000"/>
                </a:solidFill>
                <a:latin typeface="Times New Roman" panose="02020603050405020304" pitchFamily="18" charset="0"/>
                <a:cs typeface="Times New Roman" panose="02020603050405020304" pitchFamily="18" charset="0"/>
              </a:rPr>
              <a:t>Notice the phase difference between the displacement and pressure</a:t>
            </a:r>
          </a:p>
        </p:txBody>
      </p:sp>
      <p:sp>
        <p:nvSpPr>
          <p:cNvPr id="9" name="AutoShape 2" descr="data:image/png;base64,iVBORw0KGgoAAAANSUhEUgAAAwwAAAFFCAYAAABBt2r2AAAgAElEQVR4XuydB7glRZn+354Z8sAMDDmJgGQUHAQRlSSKSFBB1wAmgiK4i6grmEBBQVcRRRfwDypBdFddV1BAWRAERFAEyTnnOANIEOae//N2V52urg6nT+4+/TbP4c69p0PVr6qrvre+r6oCAC8AuB06REAEREAEREAEREAEREAERCBJYL0AwA0ANhAZERABERABERABERABERABEfAItCQYVCdEQAREQAREQAREQAREQATyCEgwqG6IgAiIgAiIgAiIgAiIgAjkEpBgUOUQAREQAREQAREQAREQARGQYFAdEAEREAEREAEREAEREAER6J6APAzdM9MVIiACIiACIiACIiACItAYAhIMjSlqZVQEREAEREAEREAEREAEuicgwdA9M10hAiIgAiIgAiIgAiIgAo0hIMHQmKJWRkVABERABERABERABESgewISDN0z0xUiIAIiIAIiIAIiIAIi0BgCEgyNKWplVAREQAREQAREQAREQAS6JyDB0D0zXSECIiACIiACIiACIiACjSEgwdCYolZGRUAEREAEREAEREAERKB7AhIM3TPTFSIgAiIgAiIgAiIgAiLQGAISDI0pamVUBERABERABERABERABLonIMHQPTNdIQIiIAIiIAIiIAIiIAKNIdAK5s6d22pMdpVRERABERABERABERABERCBrggEAG4AsEFXV+lkERABERABERABERABERCBJhBQSFITSll5FAEREAEREAEREAEREIEeCUgw9AhOl4mACIiACIiACIiACIhAEwhIMDShlJVHERABERABERABERABEeiRgARDj+B0mQiIgAiIgAiIgAiIgAg0gYAEQxNKWXkUAREQAREQAREQAREQgR4J1FIwzASwFYDlAJwH4OEeM6/LREAERGDkBFrAbABzATwF4MYAeGbkidADRUAEREAERKA8gVoKhp0BHGkEww8BfAvAvPJ51pkiIAIiMD4CLWBfAJ8B8Lhpv34TAM+PL0V6sgiIgAiIgAgUEqidYHglgG8D2AbANACPATgawPEAnlVhi4AIiECVCbQiz8JPAaxt0nk1gM8BuCAA/lnltCttIiACIiACjSVQK8GwpvEs7AFgIafI7gfwJQCnAnipsUWpjIuACFSaQAtYC8BPALzGDHgwvVMArgDwKQB/DqLfdYiACIiACIhAlQjURjBwvsK/A9gfwBIewRaAO833v6wSXaVFBERABEigBSwL4AcAdgEww6OyAMDFAD4RANeJmAiIgAiIgAhUjEAtBANDj94K4AgA6xuA042Xwcb9vgDgLwC+BuAPFYOs5IiACDSYQCsKnzwYwOEAFs9BwbbsHAAHBcC9DcalrIuACIiACFSPQC0EA0fjtgOwk8OPwmFbAP/pMf2bCU2qHmqlSAREoJEEWgBXdqN3YXkPwEoAHoocEO3jT0EUYqlDBERABERABKpCoBaCIQvWngBOzAhPqgpYpUMEREAECgm0gI8AOF2TnVVRREAEREAEKk5AgqHiBaTkiYAITCgBCYYJLVhlSwREQAQmj4AEw+SVqXIkAiJQBwISDHUoJaVRBERABESAobMBgBsAbFARHOtx51MAuwI4y0kTJwNyd+elzN8UklSRAlMyREAEYgIt4CgAhwQA29b20Yo2absjiJZUDQ8JBtUcERABERCBmhConGAgt9vMfgoUD/bg2uRcv3wvCYaaVC0lUwQaSqAVbcD2vSBaGYnCgEupngngvQHwMwmGhlYMZVsEREAE6kugkoLhEwC+C2ARRB3v983+C1ya0B7yMNS30inlIjDRBFrAeQC2CIxHtAXcBGC5AJjjZlwehomuBsqcCIiACEwSgUoKBgJ+xoQkvRfAswBuBfAqCYZJqnvKiwhMJoEWsLZps3Y3y6ZeCuCHAbC3BMNklrlyJQIiIAITTqCyguF0AHsAOAbAoQB2BPA7CYYJr47KnghMCIEWcBeA+WbwY8sg2rwtccjDMCGFrWyIgAiIwOQTqKxgIHpuZvSo2dF5aa8sFJI0+ZVTORSB2hJoAR834ZRsx64JgE0kGGpbnEq4CIiACDSdQKUFw1WIOtlvAPisBEPT66ryLwL1ItCKwikXA/C6ALhMgqFe5afUioAIiIAItAlUWjCcBODDAKZnFJg8DKrFIiAClSbQAm4GsEIAzM5KqEKSKl18SpwIiIAIiEBMoNKC4UUAFwF4kwSD6qwIiECdCLQAu6fM1wLg8xIMdSo9pVUEREAERMAjUFnBQO8CVxThyBwnDvqHPAyqyyIgApUl0IpCkLi0amqys020PAyVLT4/YTMAuB+WqfvhJn32w2s5b8X9cB+hBQD48yXvUxsISqgIiECjCVRWMBxkiuXYnOKRYGh0vVXmRaC6BFrAogC4Oz2tyG3zUirBMNIyXNzMJ+FPlg/nlnCvH/ezEICFzUIb/DfDYfmTxj4Nff60hj8FAQUAP/y3FQqm2MPfrYhwxQXvaT8UIVZA0KNuP9x/6AWzD9Hz5t/8+Zz5cG4MPzpEQAREYFQEKisYOgGQYOhESN+LgAhUmoAEw8CKZykAS5rPTABLmI8VCRQINMZpcLsGuP03jXNroNufNNppzPPnMA8KEitUKFb48YUMf7cCh3nhh+dZEWEFxD/MMr7cx+hpAE8ZQTPM9OveIiACzSAgwdCMclYuRUAEqkZAgqF0iXAknktrzzIfKxAoDigUaChbYznr3/wbPQGTdNBrYYWR/emKJftv5p3igSKCAoIhvvPMZ9hiaJJ4Ky8i0HQCEgxNrwHKvwiIwHgISDCkuHPkfI4RB5y/RpFAcUBPAY1dfmj80ui1xq9G0YurL0UWGdqf/Lf90ENBllZEPAGAH4U7jadJ0FNFoMoEaisY9gHwPQA7mwbucbPJmxq6Klc3pU0ERKBNoOGCYTkAy3oCgaE5HP2mAfuk8+HfdAyeAIUDRZn9UKTxw1AsMme/SgHBDVT5bx0iIALNJVBbwWDnMLzGdDjLAOCHcaps2B4zjdwjGi1pbu1WzkWgygQaIhgYOrMCAAoEeg+sB4GeAYoCa5TyJ/+mY/wEKCRYThR0tm9l2BPFg9u3SkSMv6yUAhEYFYHaCwY2Yu7B0RF2THb0ig0eJ7qxkaN4eAjAw6Oiq+eIgAiIQB6BCRUMNDApEJZ3RII1NK0nmCPWHMXWUR8CnGTNcmWfavtXTsa2AoL96oNmInZ9cqWUioAIlCUwcYIhK+Ns4Nh52VEuTpKjeLAC4n51XmXri84TAREYFIEJEQyrAFjRaV/p5XWNSLazEgeDqjTVug/nlrBftX0rhQQnWVM8cHDuAXmNqlVgSo0I9EGgEYLB58OJdSs5nRwbOyse2MDdO4EravRRR3SpCIjAMAjUUDAwvIgCYWXTfnIght4DGoh2hJmr8ehoLgH2p7Z/Zf2gWGTdYN/KwTmFnTW3bijn9SbQSMHgF5ntBO1IGRs528DdZ9ys9S5mpV4ERKByBGoiGGj8rWoEAj0JDCuyo8c0ArU0Z+VqVqUSRA8/BaYVEVyZifWHfSsH51R/KlVcSowI5BKQYMhAwzW/V3NG0rhhDmMz2cDdY9azVp0SAREQgb4IVFQwcMLr6qb9o5HHEBO2fxwd5kcGXl+l3viLOSBHAWoH6DifhfWKfavmFza+eghAhQlIMJQoHLcD5UgJl/xjA3e3GSkpcQudIgIiIAJJAhUSDDTgrEhgXLoNH9EAiSrtMAnQu896ZwUEJ1Zbz8NdmvsyTPS6twh0TUCCoWtkkffBNnJcN5wNHMXDnT3cS5eIgAg0lMAYBQO9qC932jF6EawHlWJBhwiMgwD3g3iZ8fBzcM7WSfatmhszjhLRM0UgJiDB0Gdt4BKCa5iOl/9mTCZHRm7XxOk+yepyEZhwAiMWDFzsYU3TXnFEl8KAHgS2V5qIOuF1rYbZo7eBfSsFBOsrN5KzA3Pcv0OHCIjAaAlIMAyQ90wzascGjpMDKR44MnKbxMMAKetWIjAhBEYgGCgS1jaGF9skjthSINyhuQgTUomakw2KBzs4R4+YrccSD82pA8rpeAlIMAyJv99Rc2SEnTQ9DzpEQAREAEMSDAw3WscMXjCsg20PjSsNXKjOTQoBhgXTW8bBOYYqcWCOfas8ZZNSwspHFQlIMIygVDiJkKN8jBlmjKYNWaIHQocIiEBDCQxYMKwFgB8aUfQkWO+mNk1raP1qSLZZ322oHTcMZL2/RR60hpS+sjlKAhIMo6QNYJYRD2zgOBJIr8OtZvOjESdFjxMBERgngQEIBq7gtgGA7QDcYNoTGktc616HCDSNAAfmKJoZumS9DvLqN60WKL/DIiDBMCyyJe7LmGLbwHFCF4UDO3uNCJaAp1NEoO4E+hAMDMlY36wmwzbjRgAcXdUhAiIAMCT4FUY8LGnEw80AuOeDDhEQgd4ISDD0xm3gV1E4sIFjzDG9DmzctLzhwDHrhiJQHQI9CAZ6E9YDwOWc2UZcpwGG6pSnUlJJAnPMnB56HjhZmgNzN+m9qWRZKVHVJiDBULHy4UpLNAgoIOhp4OghQw3kdahYQSk5ItAvgZKCwYYdrWtGSGnscFBBhwiIQHcEKBo4MMdlWrkIAEU3dzHXMSACLWBGIHtlQDSHeht64boNXZVgGGqR9HdzTuaikcBN4ti4Mezg4f5uqatFQASqQqCDYGDYEQcP+P5zVJQDBwo7qkrhKR11JsCBOYb0cWDuBWdgbqrOmRp32lsA96I6DMCF/ASAlrwdd6HkP/+zAK4yZfXPksmUYCgJapyn2caNSyVyCTmOinCUUYcIiECNCeQIBoUd1bhMlfTaEeACJByY45xCK8yfqF0uKpDgFsBBjjMBbAjgYgBfCoBLK5A0JSFN4I8AVgJwgvkwXK/TIcHQiVDFvqc7laOOXG2JwuF6AM9WLI1KjgiIQAkCjmCge5hCgYYLvQj0JirsqARDnSICAyIw27yD7GMfMYNyXGlJR0kCjmB4FYAAwNMATgHwbc7JDLoPgSn5ZJ3WAwEKhjcg8gKdTnFndlMvupUEQw+gq3DJCqZxo9eB8xwoHNjI6RABEagJgeuAY34MPHgbsOy6wH27AXduqc2nalJ6SuakEvgu8PIrgdVbQLAZcPe/Rku06uhMYHkAR5pJ5hQMPFoA7gFwbAAc2/kWOmNEBKxg4OM4l+G3AL5uwpTy5szWXjAsAmD6iADrMSIgAiIwMALLmsZr2sDuqBuJgAgMigAnNPBDi5fvKD/WCh7UMybpPlyd4dMA3gOAcdQ86GKgJXocgD9NUmYnLy8LAFwAYM+CwedaCwYWGV0pOiICq5iJXNxRmrGYmiStmiEC1SFgQx4YUsidmH9fnaQpJSIgAgUEuMkq4/L57r5owpW4CIEOh0BGSBJHqs8GcCiZBZH+0lENAq6HgSmiLr7I6L28xXVqKxiqgbyaqfAnSXOCNOc76BABERg9Aa5yxBVZKOgZPsi9E7hRow4REIH6EeAkab7P3N/BziPkYiSNPxzBsLEZFDkawBmBwiyrWDdcwUAhd6URdpysnrdqkgRDFUtygGniHAdOpOQkaXodONdBjdsAAetWIpBBgCOSnMTM949RDNawoNtXhwiIQP0JLOe841yggB6HRu/p4AgGRh8xCukWeRUqW9GtYGCfxH9/BsDfO+z5JcFQ2eIcbMI4GYmjIlwB4m7jUr13sI/Q3USg8QT4ntmNF7lTO8MC+b7pEAERmEwCXOGM4UocmOPSlI316LeAhQHQu3BtkD9KnaoFLeA0/jEA9prMKlLJXFEkvAbAuQC4JwP3+uoUMibBUMmiHF6i+ELb5RupLNm4cWSkU0UZXop0ZxGoNwHOhaRIoDeB4YB2/tBT9c6WUi8CItAlAbYBbAvYDlivYre76Xb5yPqf3gIeB/BEEA1o6hgNAQoGhsh+AcBDJR8pwVAS1CSexsnRHBXh5h3asGYSS1h5GiYBvjc0ENYyDS4bX47S6BABEWg2AW4Cx4E57iTNdoGDclr2PKdOtCIv7CNBNOKto3sCDP86EMDJAPYxl38PwAEA3gvgZxm3PBjASehufokEQ/dlM3FXuBvWPGpGRm6fuFwqQyLQPwGOHHIUjCJhISMQOJIob0L/bHUHEZg0Aos74Upc6IAhio3qW1vAH0yh7h9EEQ1cjocDLSfy3wGwbQu4xmzstuOkVYAR5ucSAFsC2BoAo0f4+48B7D3ANEgwDBDmJNyKoyJ0qTJ0iUtr/Q3A/EnImPIgAn0QoCeOImFlRJs4cdRQc4D6AKpLRaBhBDiHkH0r946630wwnfiBBiMOrjUehNWMYKAndokgim6ggKCouDcAPtCwOjHo7NKLxUVtuETqYwC2GPADJBgGDHRSbsclIOlOZdjSEwC4CgRfcsVjTkoJKx+dCLzMvAP8yYaYI4MM3cvbBbPT/fS9CIiACLBv5Qj7Gsao4wDERPetLeAgAN8GcIop/n8BsFHQMG/LCKr+9gB+Z/oqDnIN+pBgGDTRCbwfhQPXnmYDx1FV28DJcJrAwm54ljgCRpFMkcAVT1jXKRK0FHHDK4ayLwJDIMDwRvat3KuFXge2NxyYyFsHfwhJGM0tW8DPAbzDPO3fA+CY0Ty5UU/hHIYPGw8Dl0kdNGMJhkZVp/4yyzAlhmXQoOIoCcXDXcb7MHENXH+odHWNCFiRwE77BVOn2WnTs6ZDBERABIZNgPu2WI8+2yG3b50Ir34L4Oj3WSY0iYOPOgZLgLtpHwHgcwCWNhOeNx3wnBkJhsGWWWPuxrWnrdeBBhcbuHuMsaXR2MZUg9pm1HoRWHefM3slcHSPcZ86REAERGBcBDgw5/atXPKSqwhxcK62cx5a0ZxICiMuFvGXIBIQOgZDgHNjOE/kQgA7mFtynt10M8g7mKcAEgyDItng+7CBswbYqmZk1goIrrqkQwTGTYACl6NaHL2zdZQClyLhyXEnTs8XAREQgQwC3OOF4oEhkmy3GCZp+9ba7CrdioxZxtRvBICbW14M4JtBtLuwjv4J2JWotnVuxcGwU83v7t/7eZoEQz/0dG0mATZutoHjCYzNtI2c5j2o0oyKADsmNpr8LAvgPvOhSGDHq0MEREAE6kTAtmf8yYE67iZv+9ZKhi61oonOXP2Iy6qeQNitaP1/Lve5axCFKemoBwEJhnqUU21TuZwZ1eWcB25mw1ER28hpI5vaFmslE841z9mRciSOy/VxLWorVikSdIiACIjApBDg/knWY8r2jp5S9q12YGRS8ql8VIeABEN1ymLiU8IRERp0FA9s4BgmYgUEGzpNMp34KjDQDDIelnWJH+6PsJTZcdmKBNWngeLWzURABCpMwB0s4aRXzn3gh+0hf+oQgX4JSDD0S1DX90yABp4dDQ43cDGbxbFxo5DQBNSe0U7khZwsR2HAukJv1QpOp8hRNXaMOkRABESg6QQ4GMe+le0l20ruUM9Jx66IaDoj5b97AhIM3TPTFUMiwFER28DRGKSByEnTbOgYvkQRoTkQQ4Jfwdsu6QgD1odlTD1gfWBdoEBQfahgwSlJIiAClSLAcE3bt1JAsK9l38p+le0pP1rdsFJFVsnESDBUsliUKBLgqAhHk2kscgLrHBOnSc+Dbey0CtNk1BWGF9lyZllzkjL/ZgWj9TpNTUZ2lQsREAERGBsBhgezb2Vba9vbFwE8btpc2+5qf6WxFVElHyzBUMliUaKyCHCJOWtUcjI1BQRHoRmrzoaOH4oJfjTyXN06xM6K5WfLkOKA4Wm2/Oyol5Y7rW4ZKmUiIAKTRYAeXCsg2LfyQ6+D7V/tQN2zk5Vt5aYLAhIMXcDSqdUj4BufbPS4esTTxhtBo5MNnv1ULweTnSKKAZYJP3SD87OYKRsr8igQtGLWZNcD5U4ERKB+BNh+24EdCgi231x9bp5pw9mvso9lWy5vxOjKl3NUbHnQBvrbiB4twTAi0HrMaAmwoeMLZQ3VWcYbwZ0y55sP/82Gjx/Fb/ZePoyPpUjjh5zth7+Ttdu5sGPR6kW9s9aVIiACIjBOAvQGu30r23n+jSFNtk+1P237r1DS7kuMERW2T/X7Vobrsl8lX87lu6n72/d0hQRDT9h0UR0J8AW0Hgj7AjKkiZ9FjFeCwsF+6KXgh7/zZ1MPjmZwPoll5f7k31umo7BizBUI6iiaWmuUbxEQgSYRoGigB8L2rfydfQX7iOecftT2p24/S7HRtINGv9uv2n/bnxyIszaIK8A44DYue0SCoWm1VPnNJMCX146UWIOYLy5f2iXMT8ZusuHzf/Jv3GXT/uS/qz6Hgm5MCgGGB9mf/Dfza3/y3/zw4M7I/NjGng2W9dRUcodR1XMREAEREIFKEKB4sF5+KyLc/pVhTuxXbd/KvtR+bN/K318wfW0lMpWRiLx+lX2q26/y37Q5mF+3b2X/yn7VDr5VLZ8SDFUrEaWnsgTYwPFDAeEa1/w3PRQ0vPmTjQZH3RnTyQ9HT9wPxYT7YWPJkXh+7L95vf24QAIA/NBb4n6mmwbI/uSStGyQ+NN+mC7+mz/5HKaNjbFthG0DbRtuKw4Um1rZKqmEiYAIiEDtCVgvth2cswNXdjCL/ar9sF8r07eyj2M/6/ar1uOd5fnO6lvZn3bqW7P6VdunumKH/SvFgRUJdZw8LsFQ+1dNGagiATZqroBgo2IbFmvI86dtkPjTFQC28crKGxs7igkrMmyDaBtINpIUKPanbVzZiFmRoFChKtYapUkEREAERKCIAPtJO5Lv9qtu/+oa+Tzf7V95b/7NP+wAXVa/mtW3NrFflWDQuykCIiACIiACIiACIiACIpBLQIJBlUMEREAEREAEREAEREAERECCQXVABERABERABERABERABESgewLyMHTPTFeIgAiIgAiIgAiIgAiIQGMISDA0pqiVUREQAREQAREQAREQARHonoAEQ/fMdIUIiIAIiIAIiIAIiIAINIaABENjiloZFQEREAEREAEREAEREIHuCUgwdM9MV4iACIiACIiACIiACIhAYwhIMDSmqJVRERABERABERABERABEeiegARD98x0hQiIgAiIgAiIgAiIgAg0hoAEQ2OKWhkVARGoBIEWsDCAZQA8BeD5AJiqRMKUCBEQAREQARHIJlBrwTAXwJUqWREQARGoE4EWsD2A7wE4GcCPAuDxOqVfaRUBERABEWgcgdoKhm8BOBjAXwBs3rhiU4ZFQARqS6AF3AxgbQDPAvgcgFOCyNugQwREQAREQASqSGCsguEPHpFbANwK4JsdSL0NwFkAAnPe+QDeVEW6SpMIiIAIWAItYAaAHwN4D4Dp5u8PAPg0gF8FwPOiJQIiIAIiIAIVJDBWwdDKAfIwgLcD+HPO9xyJW9L77pcA9qggYCVJBERABNACFgWwP4CvAljMQcJ28FojGs7XfAZVFhEQAREQgQoSGLtgmAdgaQNmTyMUdgfwCIAVMoDdCGC9HJAnAdi3gpCVJBEQgQYTMJOct+F8BQArZ6BYAOACAJ8PojBLHSIgAiIgAiJQJQKVEgwWDEOV2Ll+EsCxDq1fAKCYKDq+DuCQKhFWWkRABJpNoAWsCOAoABwUyTvmAzgNwHcD4M5mE1PuRUAEREAEKkagkoLhIADfBnAhgG0dYLs5/94awMcB/EsG0F9XDLKSIwIi0FACLWAagLUAHOch4NKqSwB40vv7SQHAwREdIiACIiACIlAVApUUDNbD8H0AB+aQ4kjdiabDrQpMpUMEREAEShEwXoe3BMAppS7QSSIgAiIgAiIwPgKVEwy7ADgTwAsA3mVWQ8rCI8EwvkqjJ4uACPRJQIKhT4C6XAREQAREYJQEKiEYmOGFzMohdN8/COCjBWKB50swjLKa6FkiIAIDJSDBMFCcupkIiIAIiMBwCVRGMDCbtwG42GzI1inbEgydCOl7ERCByhKQYKhs0ShhIiACIiACaQKVEAx2WdVuCkiCoRtaOlcERKBSBCQYKlUcSowIiIAIiEAxgboKhnd/DrjgC8Bji6uERUAERKBuBCQY6lZiSq8IiIAINJpAHQXDvDcD9/8IuGElYId9gdknN7oIlXkREIHaEZBgqF2RKcEiIAIi0GQCdRMM814O4AzgpS2ABQGwyP1AcAgw6/Qml6LyLgIiUC8CEgz1Ki+lVgREQAQaTmCsgoH7LfBwN2frUB5PnQxMcf4CNz2yx10A/h2Y/fOGF6ayLwIiUBMCEgw1KSglUwSizRftMSUgItBQAmMVDF0yf/ILQPBpALO8C1sAbgWmPg0sc1aXN63S6YsCWBIA52VwB9jFACxifnLZWf6bP2eYz3QA/LAxC8xPt1EjFzZuC8znJQAvAvin+cm9Lvh5zvk8A+AfAJ6vEhilRQQmjYAEw6SVqPJTUQK2X53p9KvsW/l39qn8cACSfavtX/2+lX2pPdjX2r7V9q/sW93+1fattn991vSr7FvZx/KjQwTqRqAugmH++wF8A2itnEOYL/B1AD4FzD6voqWwFACuCDXbiB6KAzZitiGjYe8a7zTa+bvb+FiD3zZQVgzYBsxmnSLCftj4WZHBhtEKD9tg8icbUPuxE8nZuPHzNICnAMwHMA/Ak2rwKlrDlKzaEJBgqE1RKaHVJsC+bU5G32r7V/aNNNjtx+1j2beyn+VPO5DGn7Z/pSDI8ijYvtX2q/xpRQf7V9u32j6Vv7NftYOBPNcKB/av7Fv5Yd/6hElrtakrdU0kUBfB8NR6ADhvgQ0DgNs/Bly7FvD2HwG4IfrbtAeAly4F5tw75pJcBsDyphHjvykQ+KGxbw1v/nQ/bDTYUFXlsKMyFDnuh94d/s5RFreBewzAo0ZQVCUPSocIVJaABENli0YJqyYBGuXsV5cDsKwRCByAoxHOvsgd1HL72Sp6y5kX9qO2P+VP90ORYgfnHgfA/vVhCYlqVswGpaqKgqG16HJ4dL0XsdDSM7DwzY9hiQeA1gzgQr5k5vjH2cBVbwQO3JoOKhEAACAASURBVAO4+tz479v8EwhGGWO4AoAVAfAnGzEKGjZQfMk5UsAP/81PFRuuXus6G2nm1X4ojPhhGTGvFA/8cNdu/tQhAiLgEJBgUHUQgVwC7EdWMn0rRYIVCByBt/0pjWjbz04aSkYdWHvC7WM5qMg8P2IEBPtXhTdNWulXNz/VEQyzMO88IFgCaC0OtNZuYdqMAK3HWghOWgzT/vNhLMmXxBy/Ph+4emvgE7sBy/x2RHxpJK9mGjIKBDZkfFlpENsXmKMAkyQMukVLRmTDD0eCyIjeCjJ6CMADAO5rOKNumer8CSQgwTCBhaos9UqAo+2rAljF6Ttsv+r2raMcDOw1L8O8zkYvWPuDfSxFBO0O9q33m352mGnQvZtLoEqCYf4NLWDNAK1rW2idFSDYCgjeCLTuncLUwU9jmd+MWDBQ5a9uGjLOneDvfDGp6vnhy9lkcVD2taGIYEfAESN+2NhxpMg2cFzlShzL0tR5E0FAgmEiilGZ6I0Aw29eZvpWeugZ988BJduvsm9tujgoS5aigfaJ7V/Z31qO95h/l72XzhOBIgLVEgzRqj+tz8/HrHNnYf5yAVrHthBs0ULw/acw64ghCwZOZFrLEQkUCPbF47wIGrg6BkOAnho7osTGjqFbZEzxcPdgHqG7iEB1CUgwVLdslLKBE2CI0ZpO30qjlqKA3ma2+070wMCf3bQbugOdHKijGCNrioc7zVyPpjFRfgdDoGqCofWPADP2nYeZVzN/s/DEUUDwMSD46XzM/vgQBANdfBQJdrSDAoENGF8uNmY6RkNgDVMGFBKcIG7Fw+2K0RxNAegpoyUgwTBa3nrayAkwHJUbrbJvpeHKATfbrmvwbXTFwf6U/Sv7Vn64wAoH5Sgexr1AzOgo6EmDIFB1wTDveAB7toDTn8Ls/QckGNh4USSwMWN8vW3EbqvYSkWDKOA63oMjJByNYvkwJIyT29i4sXz4bx0iUHsCEgy1L0JlIE2AbTbbbooEeuw58Eav8R1mqVIxGz8Blo0VcrR/KB7Yt/KjQwSKCFRdMMw/B2ht2UJw7FOYdXgfgoEvydrmReHeBTRAOXothV39F4TlZgUE19Jm53OLVl+qfsEphfkEJBhUOyaEwCucATiOXlMgsG+lt15HtQlwJSZrFzHagnbRreZT7ZQrdeMgUDXBMLVoAHx3OhZc9iIW2jlA6xOtcKJx8K9PYdbvuhQM9CSsYxoz7oHARowvAycu66gnAQo/likFBDeVY3neZNbhrmeOlOpGEpBgaGSxT0qm6aGnUGA7zAUsOIjDtphz0XTUkwAnorNvpYDg/ha0l242ArCeOVKqB02gaoKhxRUTWkDApVVntBA8Mg34+jws9UMgcNYbzl1WlRV9fdOYcYdjutk4Gs0VGHRMFgF2VraBowhk48bdvrW6xmSV80TmRoJhIot1kjPFAThuoEqDkn0x+1a2udxgTMdkEaC3YV1jRy1kxCA3yFVI8GSVc7e5qZZgCICpKeC/pmFquRaC51oILnwKS10GBF6jlBAM5wDYyFRwLjFmGzKtttNtdajv+RuYzoydGke6rle4WX0Lswkpl2BoQinXPo+cT7ah6Vu50hH71hsVDlr7cu0mA1zF0A7C0ptEj/61GpjrBuHEnFstwQC0/jEDL318Mcy5/T48uQBY+h9A8FIaNwXDn7cGnj8c+DYrMeMlWZGpgnU0lwA3AGIHx5Ew1hvWib9rMntzK0RVcy7BUNWSUbqM55ZGIkNArUhgfLuOZhNgneCHIsJ69DVXpTl1onqCwV1WNb8cKBh+vQ2wyqHAET+QW7Q5NbaLnDJkieKBP9m4XaO9NLqgp1OHSkCCYah4dfPuCdCb8EpjED5nPAkcSc4YsOv+5rpioghwqVZGdVA8PGU8+gwH1jHZBKojGJbB468L0Hrxccy5Hgi4Gk7BkTuHYbKLS7nrhQA7wlcBYNgSGzd2gvJE9UJS1wyMgATDwFDqRv0RoBdhYzM3wYabcKMvHSJQhgD7VQ7Mcf4o+1XuoeXMNy1zC51TEwLVEQzdAZNg6I6XzjYE2LBxZGQJMypypUbQVDfGQUCCYRzU9UyHANtBCoXFTFvI0M3nRUgEeiSwkhmYo9eB81woHLTYTI8wK3qZBENFC0bJGi4B7ni5iYnRpSv1b8b7MNyn6u4iYAhIMKgqjIEAJy7PNUJhvvG20qugQwQGRWBxAK82XodHAVxl9ncY1P11n/ERkGAYH3s9uQIE5gDY1Hgd6E6lcNDScRUomElJQivaVX5r7qgaAOfbfEkwTEoJ1yIfDMu0QoEbq9GboE1La1F0tU4khQPnxdBzRY+DxGmtixMSDPUuP6V+QAQ4KrKZady4CRFDlbTB34DgNu02LeAPALYBcDqAPZ383xcA9G5xsxnuOfOWADilaXyU35ER4ORUtmsMPbKe1MdH9nQ9SAQiAgx/o0efBz0OXPZcR/0ISDDUr8yU4iESWBjAa0wsJvfx+KuEwxBpT+itHcHA3ch/BuAMAD9BJBKuCIAtJBgmtPCrkS1OQGU7xnhyrg7HduzpaiRNqWgwAS53To8+Q+MoHLSyUr0qgwRDvcpLqR0RATZom5vGjeuPX6FQpRGRn4DHWMEQAIGbnRbwTwDcOZUbDHJHcnkYJqC8K5SFWabd4so1DAH5C4AOKw5WKPVKSlMIrGNC5KabMGCtWliPkpdgqEc5KZVjIkCPgxUOjL+8XJOjx1QSNXpsgWDgcpXc9OhtpqOUYKhRuVY4qQyp3MKEfVAosJ2SUKhwgSlpIQF6HDi3hoMn9ILdKi6VJiDBUOniUeKqQsB2yNzPga7Uy7R7dFWKpnrpKBAMdm7Drmb0V4KhesVXpxRNA/A64wnVgEadSk5pdQlwjgPn2nD/BopdTcivZv2QYKhmuShVFSXASYSvNbtH093Pjw4RSBDoIBi2DIBFNYdBlaZPAlyBhvMU6LX6s0Im+6Spy6tAgN4GCof7zKDcE1VIlNLQJiDBoMogAj0QYFgJhcOSZn4DN6rRIQIhgSzB0AJOArA3gAsDYFsJBlWWHgkw/pthki8YoaDR2B5B6rJKErBeMwoHhtddos1VK1NOEgyVKQolpI4E2Hkzdpjxwn8C8GAdM6E0D5aAs0rSc9x/wayORO8U68lWAXC1BMNgmTfgbsub8COugMSwDU0UbUChNziLS5n6vobx5HOpcx3jJSDBMF7+evqEEGBoAEf9GEd8seY3TEip9pgNRzAcAOBfASwDgBtm7R6Y+FwJhh7hNu8yjri+0ewRwxBIzp/SIQJNIcB9a+jN5+pyrPtctVDHeAhIMIyHu546gQQWA/B6AGubUAFOjtbRQAJ5cxhcFBIMDawY3WeZy6NuZeYpMDTjqe5voStEYCIIcPNBCgfO2dG7MJ4ilWAYD3c9dYIJcESEK5fwYMPGBk5HgwhIMDSosIeTVXoV3gRgVQC3AfjjcB6ju4pArQjwvXiD8bYxLI/7I+kYHYGeBMNBGeljGMYIY8x+fT5w9dbAJ3YDlvnt6HjpSSJQmgBXfOCICGONLzJrTZe+WCfWl4ARDJsEAOPNMw95GOpbvkNO+csBbA3gIQC/V7sxZNq6fR0JrGCEA/dJutTME6tjPuqW5p4Fw7czcrrAbEPP5d6GfEgwDBmwbj8YAty/gZ0/d/alt4FzHHSIAFdSWlE7PasieAQY0vhK41G4TnREQAQKCXBfpC2NF+5CraY09NrSl2BgAW1rjKGPAtgPAJUf19BlWMYQDwmGIcLVrQdP4BVmfsMjxtvADWp0NJiABEODCz+d9eUAbGcWSzhfcxVUN0SgNIFFzaDc6sbboNXDSqPr+sSBCAb3qY8BmGPcRRxRHdIhwTAksLrtcAlsA4ATGelG/ftwH6W7V5mABEOVS2ekaWPoIuOy2SZoI8iRotfDBkmgBcwAMCMAnh/kfUvei4uN0EP3KIA/mCWsS16q00oSGLhgYEHRKPokgGNLJqKH0yQYeoCmS6pBgN43hik9bRo2rXxSjXIZaSokGEaKu4oPY7giJzbPNO2A9nCpYikpTaUJtID1zRLAl3OvmdIXDvZERr0wHRywvmawt2783QYuGLjrJFd2YFwZt6sf0iHBMCSwuu3oCHBtdS4Vx4ZN3obRca/EkyQYKlEM40rEembQ4Gbu/D2uROi5IjBIAi3gXQA+BYDzbzhgfFMAvDTIZ5S818uMcJlnxLhCgEuC63DaQAXDaQD2NPGXswaTvry7SDAMl6/uPiIC1tswHwBjl7kTsI4GEJBgaEAhZ2dxBwCMt6ZQuL2xFJTxiSNgBMM3zRzW/wFwQAA8PMaM0pO/4WQtIjB/R2DqYWDpcezz1JdgoHrjwUkniwAIALxgfh9yHZFgGDJg3X60BBjGx1FHLr9642gfraeNg4AEwzioj/WZHBzgxGbGWP+fdoMfa1no4UMgYATDt4xgeNHszHxQAIzDuLU55DLF9OZPyHs3/xKgtRQQHALMOnsIxVh0y4EIBi6n+jiAB8yqSSPIgwTDCCDrEaMlsJYJU2BY33mjfbSeNmoCEgyjJj7W53EjRy43zg3YFFc91qLQw4dFwBMMfAwHkLm52gkAfhdEduK4Ds4XWsN49rgZYk2PJ68Dgg2A1oNAcCQw62Qg+OeIMtOXYLDLqo4ore5jJBjGAF2PHD4BrjLBkIXlAVwAgOJBxwQSkGCYwEJNZ4krBtKrMGVCDq1XvhGZVyabRSBDMBAA5zD8CcCRwfgHwiZg7tCT1wLBRqZmceGU/wJwFDD7jhHUtroKht9eCMx7I7DTRcA07vugQwQmiMCVSwOXrQBs8hjwei5VrGPCCKyK+xb7IM5Y62zsKFE4YWXL7DyHm2c9g+uWWQzrzZuJDZ+cwCwqSyKQILA9/rDyR3D6BuvjlsXsFy0EuA8rv3gS9rrhKzj02vEje3oGcN5KwLPTgW0eBlZ9bvxp6iYFrZ0BzHauYITPH4DWp4Glh714Sl0Fwz5fAWYeCnz5z0BrHLPwuylhnSsCPRCYNwO4ZBlg4SngzRINPRCs8iWr44FF3o7frHAb1tBE9yoXVJdpm8KCYB5umfkSnp0+G2s/szBmqX/qkqFOryeBV+Pvs96Bs1Z4Na5Z2ObgGSyB/8EuT3wXH7vrSryKI+IVOf6+JHD1LGDuPGD9Z4DpFUlXx2RsBgRLxGcFrWilxekHAjOHHe44csFwkMlon3s0LPkhYJH/BO5ibKgOEZhgAgfMBRaaAl6YARyvjZ0muKSVtboTOGId4KJXA++8BPi4PN91L06lvysCv8a7d9gOfzx4Jp5ZkRcuwPQFj2HZKy/Flj/9Bg746+XYsmLLm/58OeDBxYDfbwrs8hfgo5yHW/HjpZ8D4CZ1AFotYBrniBwG3HoxsNmwB596Fgy7GarcJKObg67ZLw9gUzcu33oiAEdpdZMMnSsCtSLAlcg4aWtpM2lLYSy1Kj4ldsIJTAPwZgAraO7RhJe0spdLwJvDwFAZDnB9jSEzAVAxsZDIBucEcCUljtBzX6QKH+05DCYUadphwJJ/HdHE554EQyeYJwHgii/2sKKCu0BvguQOgL8GQPHBcziTnsr07QDoiXglgKUAHG8mjLnPlWDoVAr6fhIJvMo0bFymruIN2yTiV55EIEWAm0Sx/3oIwO/NBGdhEoHGETCC4RtmWVVuSrgvgL8FwPM1gEFbk4NyCxl7s6JhwKFgWBfAmcD0w4GZNwHBqMIehyIY6EVwtwWnSODIaJ5g+HY4Rwy43LhauOTVa4w6peuFezxw1RgJhhq8dUri0AlwwhNXXmHDxnfqkaE/UQ8QARHIIvB6ABTx3D+Fu9vqEIHGEjCC4XBjs3EZ4WeCaIWwOh1bAOCHSyC7dmxF8jDvVwCeAFpfAWbfCwSj5DsUwWDB0uin14AVh5u68fBDkuhJoGCw3/P3IwHMdEqHkzrs9/bP8jBUpPoqGWMjwPeLBgs9DZrbMLZi0IMbSGA5I9q5ORWXP9ZyqQ2sBMpykoARDPQq0Ia7pIZiwWZoFfN+P2H2RBrVPgclqtRjXBr2aWDZ+0ucPOhThiIYTgGwVzjnBaBbiltzlxUMzKAvECQYBl3sut+kEGDMNHeJluEyKSWqfFSdAIX6VmZteU441CECIhAZbgyV2SSI9gaYhGN7ANwpmp782ychQ33mYeCCgbGc3PbeXaPKNfg7eRiYHwqNvOttfuVh6LPkdflEEaCngaF/2kl2oopVmakQgWWMOGcoIDctfbhCaVNSREAEhkOAI/oclLvRhB4O5yn1uOvABQONFk7IpIfhQQBfNfFg1sNApcaDwsIuseqGJPE7TpDhqjD2kIehHpVJqRwvgdVMw0Y36vnmPRpvivR0EZgMApsZrwJD/7hrrQ4REIHmEOBqnJwQvbgJQRzAYMGds4E5ewOtTYAFPwOW+W2E84nVgRl7Aq31k3+vBOyBCwbmirvNcZkqLjXHyWBbOyFJnwPwJTMphqM0XCXJFwzzAcySYKhEBVEi6keAYnwd8+7dVL/kK8UiUBkCnKvA/oseb/ZlXAlJhwiIQDMJ2HDEiwFc2R+C1gzgyR2Aad8HgueBBZ+JRMOTJwHBFkDwX0BwArBUlVZrGopg6I9juasVklSOk85qJgGuLkZDh/s1MERwlCspNJO4cj1pBLY03vHLzAp+k5Y/5UcERKB7Alz6n6sUctdqevL72Czt+pnAyp8Egn/l8rOmv94KCM4Fnj8aWGEAnozuM1hwhQTDQHHqZiJQHQIzjBt1JRNzfWd1kqaUiEBlCXBfBc4J4lLf9Co8XtmUKmEiIALjImA9+YyU4eI+PR5PzQGmvgIEbwdaDHk6D1hwODDnhh5vOMzLJBiGSVf3FoEKENjAbPbG8CQ2bjpEQATSBBY2XjluOsp5Ctz1VYcIiIAI5BF4hZk3yBWUuLxyj8eTnwKCLwLBYkDrZCD4AjCLcxGrdkgwVK1ElB4RGAIBjlxwiTjODeLCA+NYw3kI2dItRWAgBLj52msB0AvHlcbqsDPtQDKum4iACPRFgAv07GD6VoqGB7q72xOvB4ITownV02YCrX8ArS8BS5/a3X1GcrYEw0gw6yEiUA0CmwLg8pDcSp7hFjpEoMkEuEHT68yu6ZcCuLvJMJR3ERCBngmwb51ttgXgoEOJgyFI804Hgs0BnAK0HgWmHQK0OHfhk8DsPrwWJR7f/SkSDN0z0xUiUGsCS5kY7ZXNZM5ra50bJV4EuifAUcE3AGBIweX9r3jSfQJ0hQiIwMQRoGDg/CdOjP4zgOuKczj/y8DUPtG8hYU+CyzxHDD/BAC7Aq0Lo8nQs++oECUJhgoVhpIiAqMksKYJw+Au0WzcuKKSDhGYdAJcGpEjercA4PKICj+a9BJX/kRgtAQ4D4ohjuxbucpaTt/6yNrAwmsArVuBpY13c97LgamNgGkPALOuj5ZcrcwhwVCZolBCRGA8BF5tDKi7TOPGfVB0iMCkEeCOrVuY5RDZiXNjUR0iIAIiMCwC7Fs5QEHBwDbnyWE9aET3lWAYEWg9RgSqTIBLsG4FgHGYXA+aq8RwnoMOEag7Ae6ATqGwGADu1KzNDOteokq/CNSHADcwZpgSxQM3NaZwqJLXoBuSEgzd0NK5IjDhBJY2rtQ1TFz3FROeX2Vvcglwl2aGBXAfEu7K2ufOrJMLSjkTAREYOgHOHeRmkNxU9SozKDf0hw74ARIMAwaq24nAJBDghGjGec8xHgc2cDpEoA4EOPGQdXddIxLoLdMhAiIgAlUgsIJpn9jH0ptPr2ddDgmGupSU0ikCYyDwcgCbAVjCNG7azGoMhaBHliLAETzGC28M4Gozkb+urv9SGdZJIlAVAi3geor0AGB4q47OBFY1feuyxuNQBw+oBEPnctUZItB4AnSjzgXA5SjpbZBwaHyVqAwAKxReaeoll0l9pjKpU0JEoAEEWsAlFOtBtDmojvIEXmb6Vu6PxDkOVfY4SDCUL1edKQKNJ0DhwMlb9DhwFFehSo2vEmMDwPk2FLH0KFDAsqN9amyp0YNFoMEEWsD/MtQmABhqo6N7Alycge0ZQ5Zse1a1hUckGLovV10hAo0nwFAlrqjEOQ5s3OhOrVrj1vhCmlAA7FBZ99YBwE0HKRTkUZjQwla2xk+gBewE4LfcjTgAPsQUtYA3ArgIwKkB8MEWwA3Htg2iuUM6eidAwcVBOS48wvaNg3JVGQiRYOi9XHWlCDSeAOMwabytjiiGlY2b9nFofLUYCgCK1FeZXVS5g+pfa7w84VAA6aYiMCwCLeBoAJ/lLsQBcFYLeALA/UHk4dMxeAIcjKNw2NAsBc1wpXHvHSPBMPhy1h1FoHEE2LhtYhq3243XQTtHN64aDCXDG5mwI86fsd6soTxINxUBEcgn0AJ+B2AbAL8A8KYgCp/RMVwCi5tBObaDjwPgYMm49pKRYBhuWevuItAoAouYxm0DAM8Zr4MmSDeqCgwkszMBcBIzR9fosWIdGlcnOZAM6SYiMAkEWsBtAJYH8I4AOH8S8lSjPLBNpHDg4MkNpl18doTpl2AYIWw9SgSaRGA907hx2TgaexwZeaxJAJTXrglwxRB2iK8wdYYxvPd3fRddIAIiMHACLeBwAIeZG/84AD488IfohmUIcII0Q8E4X4RzuLhC1SgOCYZRUNYzRKDBBLjjLhs3CohHAdxoxEODkSjrDgGOltn6Md3UD8brag8FVRMRqAiBFrAzgF8DOMMkaU8AHwuAEyuSxCYmg+FKa46wP5VgaGItU55FYEwEOHpM4UCX9q1mFFlzHcZUGGN+7FoA1jfeBIY5cNL8HWNOkx4vAiLgEWgBC5uVyK4KgC34dQvgfiect7Z+oPe2KXVGgqEpJa18ikCFCHCTGs5zYOhJC1FcLMOWFLJUoUIaQlJWNIKR5c45LjcboTDKONwhZEu3FIHJJdAC/sDcBcC2bi7z/j65JBqfMwmGxlcBARCB8RJgPCa9Dhxx5nrTXGXpFgBPjjdZevqACFAcMtaWm/4x/IjikGFpDw3o/rqNCIiACIjA8AlIMAyfsZ4gAiJQkgBFA0efGZc5D8CdJnRJnoeSACtyGie6sxy5d8JSJtSIIWgsTx0iIAIiIAL1IyDBUL8yU4pFoBEEKB744Y6XLwC42xic/KmjegRWccprMVNW9Bbxo0MEREAERKDeBCQY6l1+Sr0INIIAw5Y4Ws1lN5cEwInSFA53mTCmRkCoWCYZXkRPEMuEO31bUceJyxJ1FSssJUcEREAE+iQQCgbGDdNtXKeDS3pxOa8l6pRopVUERKBvArONeKCRylHtf5i1+u8DcA8ATaDtG3HuDSgO+FkVAJfL5R4JFAcUCdyFVIcIiIAIiMBkEpCHYTLLVbkSgcYQoGiw4mElszPwgwD4oYjgXAgd3ROYAYCeHfJdGQDZUhRYYUbvzlT3t9UVIiACIiACNSQgwVDDQlOSRUAE8glw9JtGLg3cFcxpDwN4xKzMw9V55IVI8+NEZTLj0qfkxt/JjMKLngR6b7SZmt48ERABEWgmAQmGZpa7ci0CjSHAZT2tIcwwGhrCNHw5Ws7Vl/jhDtRNWYmJngNysB/y4IdzEMiBguoBIxLkQWjMa6KMioAIiEAhAQkGVRAREIHGEaCBzN2mrbG8tJlMzfAl98O9IPj7/BoSYp4438N+7O+cr8Z8PWEEgvW8yOtSw0JWkkVABERgRAQkGEYEWo8RARGoNgGOvFNA0CPhGtc0sLlM6DPmw0nW/DcNbP6bH/6bOxfz50tDzObCJi1MDxd8sD9nmt/dn0wjF7Tgh6KHIoFeFXoRdIiACIiACIhANwQkGLqhpXNFQAQaSWCaGamneOCyrjTMF3c+XGKUn0UAcOW5fwJ40fksAGA/DPOxoT4tcz6h8hn8TDcfChh+FgJAocAP78HQIX4oUKxIoTigcHnaeEMoEhRO1MiqqkyLgAiIwFAISDAMBatuKgIi0FQCNPIpHqyRT4PfGv8UA1YYkA/FBUUDDyskKAropeCHwoMfCgTOu5AIaGqtUr5FQAREYLwEJBjGy19PFwEREAEREAEREAEREIFKE5gYwfAHsxLKepXGrcSJgAiIgAiIgAiIgAiIQL0ITIxg4KS+7wL4Ur34K7UiIAIiIAIiIAIiIAIiUGkCtRMM3wLwVrOGOCcdXgFgE4OYK5voEAEREAEREAEREAEREAERGByBWgkGrgJyJ4CNAJwGgDu63gXgZACXDI6J7iQCIiACIiACIiACIiACImAI1EYwfB3AxwDMyim6uQD2AHCoilYEREAEREAEREAEREAERGBgBGojGO4FcBuAbXOyzu+4IdGWA0OjG4mACIiACIiACIiACIiACNRGMBQV1YcA/AjAZgCuVJmKgAiIgAiIgAiIgAiIgAgMjECtBMNBAI4xO5nONpsYcUdT/vt0AHsNDItuJAIiIAIiIAIiIAIiIAIiQAK1EQxcCekqAJ8yomFPACcB2BrA5SpLERABERABERABERABERCBoRCojWDgxmyrAVjbYKBgOBHAEkPBopuKgAiIgAiIgAiIgAiIwOQROMdsUdBNzmojGH4B4HgA50swdFO+OlcEREAEREAEREAEREAE2gQoGDjv980meqcMmtoIBj8z8jCUKV6dIwIiIAIiIAIiIAIiIAIxAQqGHQEsAPBFAEeVgCPBUAKSThEBERABERABERABERCBSSBgBYPNy5kAduuQsVoLhs8BWGcSSk55EAEREAEREAEREAEREIEREJgGIPCecwuAdQueXVvBYPO06QjA6hEiIAIiIAIiIAIiIAIiMAkEvgfgdV5GbncWFsrKY+0FwyQUnPIgAiIgAiIgAiIgAiIgAqMg4IckXQPgVR0eLMEwipLRM0RABERABERABERABESgAgRcwXApgNeXSJMEQwlIOkUEREAEREAEREAEREAEJoGAFQxnA3hbyQxJMJQEpdNEQAREQAREeBE15gAAIABJREFUQAREQAREoO4EKBieAPD+LjIiwdAFLJ0qAiIgAiIgAiIgAiIgAlUhcByAAwGcDGAfkyhOaj4AwHsB/CwjoYeW3HvBvVSCoSolrnSIgAiIgAiIgAiIgAiIQJcELgGwJYCtzWZs/P3HAPbu8j5Fp0swDBCmbiUCIiACIiACIiACIiACoybwCIBnALQAPAZgiwEnQIJhwEB1OxEQAREQAREQAREQAREYJYHtAfwOAPdTKNqArdc0STD0Sk7XiYAIiIAIiIAIiIAIiEAFCHAOw4eNh+EzAI4ZcJokGAYMVLcTAREQAREQAREQAREQgVER4CTmIwB8DsDSZsLzpsbbMKg0SDAMiqTuIwIiIAIiIAIiIAIiIAIjJLAegGsBXAhgB/PcWwBMB7DWANMhwTBAmLqVCIiACIiACIiACIiACIyKwB/Mg7Z1HrgagFMz/t5PmiQY+qGna0VABERABERABERABERgwglIMEx4ASt7IiACIiACIiACIiACItAPgfoKhvcfOK8FBECYhehotbj8bHy4v2d/F6AVxNdn3aP43gFaTEPOM4v+zvQEQYAgmJab/qL0mBx7eY7S4ubVy16qsvhc/BOYxm4O/3yvSMI8Zx3+36PfW0Brykz6R+pa95rs69NPynp+3rUsXTgZyD3P5Ml+H/4MWDOmEN6DtSQj34nznaS2/44grF1l8ubfK3ocn8sbxO9FmXR0SpdNapJ/Xi1J592iyKoK7t/CpJvb+ucmzvOqVJyuZHuQV5XTfJ02JCw/lkEyf9Hv6bqcOC9ZfdL3SSYv9Qz/3enuPSx/tvscN/3+8xO/m6znnVPuPn57nZ3monQUpjHRLifvzSdPOY+P28G4DY3+FtVC+717XvR2OnXFu9/UFNsu9/v4BN46nXavQuRcyz9PtVrgf/bI6t9Yr/P6xLB1Mn1nOm9RH5LVN7T/1uK9PaY5FbbXvreo/w5bt4yuJDe/Jm3xux6gNVXcdxfxy2oT/NqrvjW/71Lfmqx7RX18vgnWwje/NL07A618t5B1Zn0Fwx77PtyKWoyCRjGjAUs2QoDbpBe94FkNUSQW8gVLXmcRNnamM0ob2PmdRnaD5J6fZlFk73dq0KJGsbv66J6f1X+UN9htjxoZ3FlpKWvYutx8kVEoOlJyMLpT3jX8e/u7oIVp4fVTCbuyuGHwGhEEmObw78QuycMKlUgwlBUdRXwsx0JmvsXcZdnFfO3blV/+bllk5y++NivtefXC3jcyyOIWohN//xlh/c+wamJBmG6T7Xed38103rrrC7Lbzrx3Pt3+hXI08Uj/nGKDK5n+vPzmG4B8djzYErapocBPU8gzfMOhiNQgU3S9KwzsKX7fUXawKnk/e/+kYOg6/0YuFBnIed9FrDioMT0lhLLEQ176bf7z+BbdK3p+ucG+zOeHFTVmmVXwUblR+EQ/47odDTS6Rd/5fUvXFfWtyXdNfWvaPnD7hGH0rcd9dfHuDLTuOgn/7PoKhnfu/WDCw1DYOOZ4HvxRJkunfOOd7jSzGrfi+6a9AvYeZYz1VjgC366W7X8xD2Vs/aKGsszz3Rciqy5a9Hn3KjZkI9EQOCPkcaOf/XKWfY69T7HoaCHw6k6WsZx1j9DJEMQeBj/dZfLBEcx4hL3ciEScvti7kB4dz75XUd6yyrmTCLFeDrdelBcb4VBA9MnxIHQ24DuLTb/OJu9JE3SqlNjKKl/fKPHT64rBrOuLjZjOgqH4+niwwz0v733w27WwZIxxntX2+nlNpyVKf1G77ZZN+no+PxIMvdwjavujDOSJhui7sGQS54XnZ4ywl0mLL0TKpD3rHEOvMP+Fxn/A4YwkP//8wrR1MLh5bVJgJZWcGc5IdRmF13guLtdD5LMvEt72uyn/Bk5dcOtvdv3O6u2Sf1PfGr03eYM56lvz+/Syfev3vraEBEPnVxGghyFrBK98g2NHWdKj8lkNf2Zn4Lmrizu4dMcUd0jxlX4jU2S0GwDOY/26U95bUYZ53jl5hlvUaWR7KTob9mZEyIT09Gp0ZhpyBZ6TRLooVroYIU8aWzR0p0Ivgx+5UtZoplzoZFT6+eO9k6KBz8/20GRdW+Zv7jnFRnu2aC2X/6SHIa8B7fR8d+SxUyNs61jb2HA8DN1e2363PQ9DIu/mgUXveP57WSwYOo+YdvYw5Bld4Xud0/ZliY/stLBtyA/Z6dyWRh6GlDFX0stAsWAFg32Wa8zH7X1RSFL6+fY632D2+49OIUlZzPy+bcpzp7gj6Ul+4dOdTibq+xZ4gi+v78xOS+Q9KyN4cvvOjJAp99yie4f8Onj3WX+z0h79PcJRxLlIdGS6svrpRHOuVd8agVHfmuRgw42/e+RiEgxl3rtOHoZyDU9yDkNeJ5vXcJUNSSpuVMuFNJVhktUAdhYcxXfu1pgpGpnxjVH3yWmDzA7v9ROSks5bUX6y0uCPgvh5SDZkbsNmPAwFHoq8e9lUUywkY/W79TIwDcXzJ+yzMvMReknSorOcwW8buO7CyRKdg/Ew5IWkhVENxmjINuj7C0ny36dicRLXtdLvQIe6UWz0d/YwFL+72R4Gl3+x0Zqev5XHK7v9S6e/u/Y39jAkjePsQRL/3q5gSD/XNTTzBUOnkKSOBq+X1Nx+JiO2M5zDUMLozWMTeliyPCeOEV3Yb4XO3859V2HfWTIkKU+wZDgI2gIg7x1M/t3RUDnzL4rqlvrWZP+qvtU36rPEjrERBtS3ysNQ0jLefZ+HzAB7cRxt3qhJ2LnlTnyLEtG5A0t2mt2PtqTFYbGRkIbjj+h1e31J3LmnFY285o3uZN0s0xgLT8yf9ByaiwZhXmNVlD5+VzxyHIck5Z2XZTyHfwsnPUfXF4UEFacPXXkYfKM/Mv5iq6STwZsWDfGE6U4cs8SfG5LU0/VhMEi/k96Thmm39cR/v8rUXfsMO8qcl/eWmRRbbNjnvXrFgqHzPdOGsF/+Nu+Z7VpYuN4cggwBlN8mJtPfua1122TrXUiy6eYePHdBTqhq0iWYLRjoHOkmBj7Nofh6W3dyDf5WHFJlz/H7ukLBwlH2jBH6rP4y+z52HoAXatQO82L+kh6kZJ9aPFhX2G+b+X82/VnpG4Vg6Lfv7HS9+tbYPkq0TepbjU3RguYwdHqLzPfRpOfkKIdv5Hcy4NnuRKMs/YyU9N5pRQZv76KhTAc5zlGQLNHVlcEWxZy1ARcZvNmNa/EIc0fBYEKSyhq7SYMrEgphSFJBHoYrGJJipVgc+W5fMyexw4TpTukvO3/CFnJCgNnAF+8mWSItfX1n70InARW9X+XnMEQCrbgtSTzTrJSWFFvWMO7UEHb2MBTfoXNIUp6xGr7X4Zc2tj+7DezEolP7XPj8MAHJuQVZhnPe3zhCvyB3FaM49trOYfDFUxgS49nDnQZrkkZw8SpJwxAMbnscrg7IeQzePI5CkegUSNQ0UzBmhyWVMvi997rzNV49S6QnLVxY//z8xHWyfDhVXj1U35pk7rfLhf2N+taOi5GU6Vu/c8SiCknq1FXye4YkdZrD0ElAhOac02gWdTh534XtZu5IVTonyXPTgqGbe2UZ5MnGLb0cpJ+i4k4uGRLTyQBJtv+sx8mJb50MVt/gipZVLV7hp/ie3Rnr/vPdpd/KihVXhERjeJFV4bOxy3J28j5My2gO8vKcbrBj0y4qu3R5Fjbyntu0rHByOXYKiSrkGpkj7WqXOLcgHCl+fmfRkK5zhlRYMHGcfTqdee9G8u9Z71dbWJqc5XEtfjc7C4ZO73aewZ0UvlEiU+1S+Ldio8veJysdZf+W18b5hnynttt/Xr5g8F+44pCkwlH8gn6hzByG4nsXexg6tfMM58laIbC0hyEs+6SHqXN/5BqYkYehV35uo9qpLqX7XFuni/vuIsEbzc0r7hE7vX+dro/v7rc16lvVt0bRAwpJKn4H298OJiSJ1a73lTZcc6ysoZ9uRHr3MEQNtHu97wJOek9Kou3ptCyjhy5p65YuIxayjDfXYLQJKzfCbEunOIbezaxr7Fsjv2glh7z0xAZh50nTRc+fFo7up4sjy8j3jTM/L53Smv4+Gl33Vj80e4ekE5UvYtIx5WXLLww8sY9yBILPLLPeeAZ/sTBIMi5KX6eXI8mhQ9iQudmwBEOntCbbjk5n+8ZV5zkM7h07GXVk4I4G899FBlu67bNGYFzfCo1RZ5WktKGb9Fz4nML7Zni3/fv4xnfyd3b4xasUWX7+KHn797Dvyvay2LTkpSGsmc5r7D8jzcTj6wkGXp8lNvLrQBySlFdOnepMp0nPRTXaT2+n2p/db49mcFd9a1Q66cG43vv2SelbFZLU6c0130sw2AZcgiHLgDR0Ou7hUGSwR1MR8t2unYxwuyxovkGbNlTdziFq1KLRpLw82kZ0OIIhWuHJnwdR5BXwmfQzaTohGHJWtsoaDXd5R4KV/LI8Ap3+1o2HLe7U4rKSYPCN3mwDMuKcFAzJEdwsgy1rnmqR0Zr4rvaCIR7sKjLuhyMY7PyFZPidBENJ46XL0yQYhiUY6t+3SjCUfJkkGCQYOhviscFWxsNRTQ9D/Rs1/5XuysPgzC9KCZVOqyQFxSFxWfXH/1uW4ClqouRhSHuU8g3a2ODszcOQfpYEgyNXM0b9Y+9EPx4GKxiSHo7uBEP8fHkYio0eCQYJhqwBQ/ZNEgwjEwztbaEi93JqneqMjs8/zxn7bXZIUjrGMhoxVEhSp30cijwc4/UwhGaemZiVnEcwUg9DP4IhfKtz5kAY8J3yIsGQNEDj3wYRkiTB4IqprLCg/O+r4GEYgGDI63sz+tpkP50MVi2eL5A2KuoTkqS+1fVaDzbcd1yDcYPrWyUYxiIYyq+YkBIGZtnK8QmGafFQTfCSRy8M6kgOJZXk2+1p6VEQmpsL+p/DkKHbyo5QIyi3JGdWgxSNNE9CSFIyzjZr/kPW6EX0N85hSO60XWZuhDtK33dIkgRDzqvYedJzp3d4/HMYJBgaLRg6rHJVPIeh3B5Kee+AO5jV6T3J9pCpb83bHydvECbZ96hvHUTfKsFQ5u0F0H9IkuthqKlg8FeqSAkGioX0ShYlEXd1WrZgsB6G4pWO8g3W9ibFibSUFwzWqCr3/MkMSZJgcAWhX6nlYSj/micNOHkYsgRXXlhOelJwv5OeJ8DDUGvBoL41EgzqW7P6l6yBtWRfM5jBOAmGkv2XBEO0zEViaTsJhuS+FqH3p86Nmp342c+kZwkGCYasRpVtR8nG1pw2WMGQfH515zCkOYUcxr5KkgRDuJdEZt3sXK/79zBIMKhvHX/fKsHQ+V0Pz9h970danZZdi12J7tJzTiNjV3nvsJ64m6S+QpJScZnZy7KVi8dkRxZNPmsfCcEwOpepG4LiGmdhBHkrCpPK3ocgNd6b3hW5n5Ck8MFF+yA46MIEuvGi0b+jVZJMIrgzdKp+OteE3zu7Tzv7CHTOf7QnR3xeEC4pmgrpcZcXNf+2oxnRToZRArlkY3pJ1mQ8bNejIF7+HHq55evu9mxSlshjEReytP6xLE9AuIKTKZG8Se3hu2QKrdMStXE9jS4I/+/slF2maUqnM98qD29t88Bf+C6Hu5ia+Ozw+/jv9vv2zzIJyjknTFVo+OYsDWnDe50w3zZLc018aXxSngjxxUbcNpsy9FZJMgtbtVNfqq23eTJXFYWJhosGO0VTtApT5n3CPiMNN8vDYFm7E47D6UE9L6sajuvGS6p6+Q5/NX/LXSWJvG0tt/1S+2dUnvnMo2dHHpa4by2ccJ6ZRrdfjlnmzeVw60z4/LEJBvWtUdVR35rXB46qbz3uq4vlNOB9dA75l4Zv/A0ANhjK7Yd40z32eYxrQLSNgbixikNwrBs42bC7631HLWvv8w+itYHLrvKQOs8sct/p+e2JPqm1yu1O1RHoGU70UZj38P75IUmdJn7RVimqje5LkbuSQ3vjsrQaz+qQEvcxu0H61ah0SJJTP7LSVxyP39kzYdPvlk9kdEYdbhS0YYzPgt2Kbf6S94n2YJjeNnZdCy65o3CSjxUFVoBkjYJ48e+hMInu4qfBupz9ep4O3/KfE2261jnkJ0OCmcTwG5t/n5E1HqJanpVHl4r9PpmeaLPb+NpkERnD3dvapNNmS+73MWWjDNpWcJSOrM2fEtd36QFIvycFDXC4U7F9gK8OWHdiVpmGcVhZUiv+ph4YGa6OMej9br/xn8F3a2oq3mXb1iP7znHjNV/r5A20ZBu+8U7L0bM92BmCIGkQJzc+SxqzUZ/iG77J36PBhTj/yecXGd/RsyLBw32EOompTAM8bFtN/8d/hf1FtFFm9OYy/eZBJpFtEWKM9ah/ib7M6sNYfnn5i/KefG/zxE3WPaJn5wuOvLqQl56sN8Wvc+616lvdgZh0+6u+1dSWIfet3z1yEQmGgm6u/dU7P/IIuxS/mTejPm5DbHu2jIZtqvxumVkNYl6DkteAuvkK70ejoaDRtOdH7WK6cY1GyeK/T/dGQyODpXgOQ1HDGjbpBUaLTVdW+sJVklg+4QZM6fTbv2V93zaanO1QiwzPzNFl2xs60P10FP+e3DQtyoLXMDp/81mExqgJh3LLPeworXFurrf3Tv9Ml54vlqZNS5dvdE5kzVlDLM5rbMaGjXpoMMdllHteQhjz/GmYFl6bFgr22f6me1m847TGlNriJZqyHx7ZdcjbKT1rc7fcv5nRfadMo38mhp2jZ/uy2bln/P5k7NnQHsV1DSrjuYpstMTRSYyUaRdLn+NpxqzrrCGdFgzGoGxflBYcdu8LswSdWa3KOS8a7mnvkZF3XuK9ckbCQ2M5UfXium7bX9dg9dvkqGlJemjLCo5oMMaO8hcPOOWJhrZt7oEvEgqJ7wAsCAG2LfZUX5hYVSgUMGY1wFZsrrfL1v3erwyplYyi8l/gMLCXZKU/s+/sJBj4BNcFZB7QvpfXd2Y9o9O70ElUuNen7q++NaPtil9I9a2j6Vu/f9TiEgydXnR+v/s+D8fxF4nGxAvTabtMk3c1YaiJRrbTSE1Wo+gaZdnfp3OTbPjzR5ncK32j2HZarmCYZkbz43SwU+190nPaHCwumSyjPt44Kz0qnhdGksi3E1ISdo++0Z4w+NLvTsoIzNkALIt1nH9j2fnGpxMSFF7v/2671dzr4rAEN2/tUX5HTsaaK8pj+3c7eG1DodqD2RkeBqtVrGBph0DFo8mxh8Esi2u8BNZojoRuVA7TwrAnXzD4oiptmbpejEIh6O707BRQ1jVZdSPxtzan2AOUvcpH0rPUpu1fb0alzYBsJCocezj8Z1sUJI3ZaPQtKRiGIRbyOIUorYehwNa3njIn0i0qhVRIUlYblzakw0tzYpayDD77t3Y6wjAYOwIeGb/J2/m/m+R6z2zfw1Ec6XSl75U0hpMhTZ3a/rC9dtIR/Z58V5JpSAsglzJtaXpZ8nd6zr7e5p3gosGgKA2+sMlr6e310fP9PjXfS5Lm44YUZbMu4hFV4WTa49RE9yuq/355FPVs2XaB+lb1rc77O6a+VSFJxTZp+9s99n3ImcPQtpKSjbBpEGOXszvyakfJ7LXuiGx8v+RIrfsct/NL/j0eXYuNk2Qaos4iXiPeFQ2mN/c4uI2f7XfoX3Gb6GnmC7dTDQPh2x1DOl8JK8cJmbB/n+ZaQRnfu9cnR6fZucfLmhYZdLlGZ+QTjwzk8OZxB+n+7j83/t26xKPr/PMSo6AZ37f9P22D3zzf+z3LuxBZ1Xy+E9PiCQffbesa0lGe7Qh7dr5dHra6REIiqufu/WPPRpJnezTf/MNyDQ1aYynSCxHF1RuNboWR+XsRx9jLkB6Bj9Lnz7Vw54C0TYK2YZOsB44VbwCUExNJ71HCq2BDcWxRW62YKYzSQsBvvqIaHHOzdTnkacVwu1o5osN7t0s2i4nTfBGTeH1TKiD5hNBDFg422Dwm29ikaZhWHWkD1Bj68ZC2E9PkhnXa86YwZSzSZJnattPoFnfYKEvEWT9G27iOXBN2wCjKtUl/eyTdhujYtjj9vXu937ZH8f2WUMwv9thYXsbLEZnsZl5AdJ17fboPisKQwrAsr2IUDXrFZRJ5jsNUmBvkC4bsvo0DVWHdboue/PLN6/vitKf7Xj//qd9Nvn396ea/k2AoIxKyhKz1Hatvjeut+tbYbnP7UNfuGUbfetxXl5CHoUznuMdH7gvbiqkELroxk1c7YZSJBtmOkkVBTZ1H+bMbjgx3tG38o4ij3BEg238Z862d6KwGPzYC47wxn9YYsQ3vNGMERN2IEUeh4ddbnQrv4PdIeYXTjrRxn8WU2AIxUzldj4Axbv38xb9zGMtOrErnwTfU20Zzm3u08VjamI7NBDfMKCsdblhNVlhM/ExXkEQCJ1zHxAOYPaIe1ZOU8LAj7ImBDCekKTS4oy/dUKf2786IrEGd5BFe6goIV5gZRsabwOdEo3JmfwojSvzq4DKiVnWmCKTCitKCKX5fovtGNdxtdN3nUcjQy5H3fdbf24IjUS7+M6L3x52D0g6zatff2MjJ6ixDXu3Ux0ZjnGdrVLrzKtKGty/GBvZ72+KNDUJ/8KBw9N6dNJvVJhiDNm4OnYYka1MuU9y+CZxq+1Ij81H9T7fPseCwyYvPidrGKH/25crzVmT/3ZZtkcGa7VVI9jdFfU9enxMZrJzj0bnv8oVA28NgoERjMoZ6QoA4+faFSVh+gZ2d1i790n2k6RLcvtddsCFdXo7oNq1dVF3MPL32Bea8tge2oN9z62dW/W2Lqax6q741bIfUtzoDWUljyfW+JAcCHXtkAH3rcUct1Ztxl1PnO/y5vpOe3/PRB6NpWmbkORrpSFq3oVGdmtScdGs7g0vtCV9upxze0Rmd8n+PO6tkZ+94i3Oujwwd22dljVLljai7nYAVDexEQsHQzpAxdY3h0smTkPU9VwiKQlHyjYpoJN0YrO557XJxDf7kffI9A7HBZmbe2XifZHrc57ZXMDLpDY1pWx/ynut7LsxzjeBIzTDxPAT27taoSfwMB/rDKYkZno0Oz7XP5/WFqx3FbUVeaE9UDLaDs2lxeWQJBme6hm3UfA+DNZyjFyKzfCgWpps5EtmeqMgbEtVUk5fE7156U/UsofVNmJa5jxn5bHMxdSESVsl2Iuk8SM65sSsZ2YbUF2b2XcwUbAFHgY30MZalDUdKjkJnz9HorU3v4irf2vUute9+NOBgh/JjI83UnDxzyxjkMeu4jUtfkmVsWgdMHH/nGLdtkeD0lxm7BrdNSLcNb4+Ku8Ih2UZEy27GdTtrhDsdktNu0b1Jz8a8Nfez2ON3NsvDErddWX1DOIcjHB2zwsdPf/r6ZH7cvCXTZ+tmlOf4vvH1UU8TD0Rlp7/4eitSrGjL8mQ5bUvCU5TsO6Oq6fZ9JtUJr3Saj5++3D4ydX/1repbzQDfmPvWY74yDg/D3P1e1kU3U4lT37PFFxePmgkb2mOHvKKG0o4exd2Vt5qR7chtQ2Mb88zO0TQ2jps5ezTOa5QSAsZzU4fTOd20JrHaxtk12KMwkVjAmHUtzH2m4ennH4rCWtvWje1MjcGYMvynjEGTTLftJMJmsS3E0sIhDFto5yM21OME2A7Hu78xiH0hEo8m2vOnzLKmcafidrLRc+J0tUez29rRxNuHpznGtYPIMVXT9To0lmNTMewivRHm9sizY/Dax0XUbViWG+QYPTW6tfnZ/jppOMclWHIgwc1nOMLPemavtStbmCfbauGu5mSROtl2hV3bw2Djh6O3zZkYHJdHKJiskMvsvLObklh4Ob6xdp1xr4k8il60kMlu7IlJPKWdjoi8OxKUrCZJIzlXGGcIaluu8Wi5G3xo2QdYfvbKpsq6zJy3xzFYO4p27912mSTlkW12Ym9R1vesNu15K14xxSGP3tvjGOW2zlnc7We085Qu+6RBSw9BVLeiQnIM18hObh/JW8amY3xSdH1SH0WNqfs327aaVrn9SFfMuEUSJS9OiG/Yc9JunLZ4knciHaZ9TZSBI3zSHuc4H2HrmgDr5jMuG5uudvocL7y93HoPI+LJGhGP/sflYJ8dv6H5fVnboPcqWqa3w312ux039cCUeHQbtz9N5zt+lNuHZdWZmFPcv9rnuWHDwPznHjbkTNuS0xeE9a7twSjoWwsG48Km2YQEpgdbrEfN9q9++5F8X7LbLjOa6vTF8eIOUZ1OhCO3+4pk+2vbareXtP/O71ujWFs3XLXfvjXt5TXtV9ydpga14h442Z6YLi3KRqLbdbz7ofefmXD6VqcDibsrZ6XEnL61He5rwCUX2TAUnXKKchb1rWdc/J3ns3vRIfz1yh+EM6xvwNz91uEKhkN4hG4pAiIgAiIgAiIgAiIgAiJQVwJX/iDUTxIMdS1ApVsEREAEREAEREAEREAEhklAgmGYdHVvERABERABERABERABEag5gbZg2Gy/ddBSSFLNi1PJFwEREAEREAEREAEREIHBEujWw/DWrTbCLm94Jeau/zKsuvzsMDH3PzoPV918L8659Dr874VXDzaBE3S3d263KXbaamNsuu5qWHHOUmHO7nnoCfz1xrvxm4uvwe8uu2GCcqusiIAIiIAIiIAIiIAITASBsoJhh9dugCM+tiu22Ojlhfm+7vYHcPiJZ+GXF/xtIvgMIhN7bP9qfPmju2KDNVcqvN2fr70DXzzhTPzf5TcO4rG6hwiIgAiIgAiIgAiIQAUJ7LXTa/H9Q96LJRdftJ26f774Er5+yu/wpRPOrF6KywiGz37wLTj6E+/sKvFfP+VcHHLcr7q6ZhJPJjfy6+Y45Lj/CSuMDhEQAREQAREQAREQgckjQMFwzMHvwvG/uKiaAsFH3kkw9CIW7DO+edrv8Znv/HLySrlkjv7j33bHp/d6c8mzk6dJNPSETReJgAiIgAiIgAiIQOUJFAmG6//7cCy6yELt0H87iEybfOGFZuDpZ5/hICLxAAAZWklEQVTHAUf/FKed/Wd85WO74qD3bR/ml94KeilOO/tyvHuHueHv7rl9QSkSDAxD+v33/i1x/x/86mIsv/SSePs2m5R67p5f/CF+cs7lpc7NOonQeGz47uhnXY73v3ULnH7ER/pK7psP/A7O+3Nv8xpO+uIHsOOWG+IDh/0IF/zlpr7SoYtFQAREQAREQAREQAQGRyArJOmGOx4M7V3avrNmLta24ey5/33eldjniFPh2njbzF0nFAzHnnF+6Kn4v//8JDbfaI1QUHCO8alf/jDOvez68Lq+jqJVki7/8SHY3JuzQMHw0a+ejndsuykO23dnvGqdVQuff9eDj+Plu3yu5zTWVTDcedbXsMZKc9r5XuWtny3F4P5zvt4+7/Lr7sRrP3R0qev8kyQYesKmi0RABERABERABERg6AQ6eRgefGw+3vTxb4fpoBeBA9H7HnlaOAjsXsvv999jaxx8zM9DjwMFw0rLzmoPtNOOdu/Vc8byPAxcDens73widV8rGOwXB7//TThsv12w1BLxpA3/or2/cip+eOalmWm0GeOXdlLwyb++tK2EfMHA393Jw1aN0UCm+8W6aHg/3nu9NVYc+Sj7R3bdCid/6QOJ/AabfbRjGa283Gy4goEX7PRvx4WrT2Udvjp1Wey921bhJa4rijy233y91N9txbvsmjvwli03CN1d9z8yb+TcOgLSCSIgAiIgAiIgAiIwAQQmRjD85yHvCxWLf/iCgd8vO3smDttvZxz47m0zi5BLrb7j08fnCgYasedfcVOopKiiGKPF+Cu6T1zB4LtoKBJoGFNgXHTlLeFsc+uu2e416w3ODdNlxfzVN/dPhWz1Khg4GebjR5+RSoHN3013PRRy83/3PQyui8oqUOuy4s3JjocVXD7rLhHodBEQAREQAREQAREQgRwC3QiGTiFJY/UwXH7Kodh8wzVKCQZ70ms2WCMUDm97/caJ6+57+Ems9rZDcgWD7wXwRQIvzJrD4AN0r6PwcAGOssbe+9ujseoKSyce2atguOL6u7DFB4/qKBj8E1zBsMpysxNiiue6AuOU31yW+t5OorExcaPkp2eJgAiIgAiIgAiIwCQT6EYwkIMdUM+a9DxWwcDQGIbI+EeWh8E/h6FBh+27SyJ0KM9g9mOteC83lOi4z7wnvL0rGNzQGn5nQ5hcI/l9O26OLTdecyyTpVt/PTHFrVfB8MCj85A3/8F6WPgwP4SoaEKMTZyNa6Ng8Jf28sXYJL+0ypsIiIAIiIAIiIAIiEABgbw5DP0IBnoY6Gmgx8EegxAMVijYuHze2w1DctXa7tu9Gpdde0f/s8J7qD2jEgw2aa7qdOcx2FWS/Bn0Egw9FKouEQEREAEREAEREIGmEsgTDFecemjC4Ld8ijwM666xIg7fb2e8582vSeDk6PeqO2WvEpQ1MTkrJOkT//Gz1JyErFFwXvv8P1/ECssshUO/96twxvioj/vO/jpWWT7pnenVw/CXG+7C5h9IhyRl5cmd+L313HXay6oqJGnUNUDPEwEREAEREAEREIEJIpAnGE78/J7Y7x1vSOU0SzDMmD4dh390Z3z+IztlkvnNxddgl09+P/M76zWwYUV+7LwVD1Yw+JN8aZi7qyrZMB070j6Oojrr2wdg5ze8MvHoXgVDnkDzJznzYa7Q6mXS81PPPN9eGamuy9mOo7z1TBEQAREQAREQARGYaAJ5goEbs3G1H//wDdgP7/o6HL7fLlh9xWVyOe1/1E9wwi//mCsY7F4OXG2JR96yqm7oDc/72e//gjds8grMf+a59lyFKsTef2z3N+L4Q98/EMHA1aW4ylTW4fNw5zFYDossNAPcIdBu5pG3rCpDu+596Mn2vBMtqzrRr70yJwIiIAIiIAIiIALlCRTt9Hztfx2GjdZaOXEzKxje+OpXhEJh283WLXzYo08+jVV3OiTcqjrrGPReCTSUjzrwHWMLR2IeOYP9vrOPxnJLL9nOci8ehutufwAb/8uXyxdmj2dWQWT1mHRdJgIiIAIiIAIDIzBom6RMwtxwYp7vzs0sc73OGS6ButpIWfuT9UWqSDBw4vAvvpHccIyCYVoQYJ+3v77Uc/c/6gyc8MuLcs8d9MtJQONaHcnN5Md23xrHH/q+UozyTtrj30/ELy/4W1/3KHNxXV+GMnnTOSIgAiIgAiJgCfirLHIw03rhec6gbZIy5KsmGLJCnu3f3IgO5q0J4ctlbCR/I11b7m7ETJm6MMhzRioYmPCjP/EOfPaDO/aUh5P/9xLsc+RphdcO6uW0lXmpmYsmdnvuKeEDuuikL+yFvUsKK/+RbMAOOe5/BpSS4tuUeRlGkhA9RAREQAREQASGSMC3OWhU7bXTFonQXX9vqCEmJ7z1wA27ASTY52TtBN7abvA6zg1yB5DF0rfoZCPZ76+47q5wI117jHsAe+D1qsjDYDP9H/+2Oz6915tLw+WJZcRCVzes6cknfXEv7L1bOW+MzeI3T/s9PvOdX9Y0x0q2CIiACIiACFSTgG8I+6Pp9vsXXnwJa66ybJgJu4hK1oam/vXu/ki81p0PaM+1qyjaJeK5qiH3r6IhzsMNSbJG3633PIJXr7d6+L0/x9D3mgxi0Rd/81umgyHonBd57mXXh0vWuzwuvPKWcCVLd4VIm448g9v3TvD3DdZcKcyjZWNXuuwmj+598srg4SeewitWXx5LLr5o+DzfE+A/L+scW8PLbnTreyHccvKNe79e2Wuvve1+bLb+y8LQd9875tevLI59vZVlBAMf8P63boEjP74b1lhpTuHzOGfhSyecVRiG1FeCa3gxd+A7Yv9dMWdWNKk777jz/sfwheN/jTPOvaKGuVSSRUAEREAERKDaBPIEgzWCs1Zu/OwH34LTzr48NJJ9I9c19GiAHvS+7XHsGeeHC43QgOPms0f/+Fzc/+i80KB2Q3rOPOYAXH3LveEmuUWCYe/dtsL5V9wUjl77oUG+oUnD8pAP7QiuLHnBX27quTB8I5/55t5W1gZkWvzVGN2H2UVZLLcsj4W7YSzvP2vmYomVGu3v3IjX8qGA6CaP/uh/VjQK07b5Rmu0PSe+16msh8FdadIH7wuALKHp5jFPMPirWeYxY9mPxcPgZvwju26FXd74ylDhrLrC0uFXVLtX3XwPfnvJtfjhmX/KneDcc82dgAsXXXgh8KXf6fUbY9N1V8NKy84Kc3X3g4/jrzfejbP+eA2447IOERABERABERCB4RDwDVffWOzkgfCNMFdA+Eaym4Mi461oDkPWdW4aaUy7IVVF1PwRbn8U37+WeXvwsfn42o/Owf/7wl74yTmXh+LGbgpLMcTv3TAcew/f4PVH4d08cK8oVzzwHq6Hgx6YsnnMyr9bRlnzM7KW83fz1Ukw8JlZcxhcT1BWOfp7Z5URDP993pXtDYn9euMzHLtgGM4rrLuKgAiIgAiIgAiIwHAJdDvpuWhk+E/X3J7wKDDl/v2tZ2CQgiFLtNhQHqZhUBNtrQfhF+dfiV3e+Crse+RpoHHPlSi/dfp5+NSeO7TDk/hcPxyLf7P5579dAUJvixvaRC8Ow2zcww258cOMivLoLznPe9rwn06CwYZW2T2/XDHgGuudaql9Ds/7wGE/gu8lsbysSHDD0uhFyfMw5AkG37vl338gmxi3Q5I2228dtDC9EwR9LwIiIAIiIAIiIAJ1JNBpoZVOHgYrCjgx+u6HHsfLVpzTDqPxebihLW7YkW+89eNh8MOOfI9JP2VkR94ZNz975uLt/a5ovM975lmss/oKOPiYn4P58cN4sgxzm08avbtt/ar2tWXnANi8FOUxy8vTjYdhUIKhkyDo9H21BcPc/dYBJBj6ebl0rQiIgAiIgAiIQHUJDEIwuOEn7kg3DWLG+NsQnaxJwb3MYfDj9zkp2q7Iw/zc9eDjmWEq/Y4qu5No3XzymZusuxqef+HFtljyuVrD/eKrbmvzcO/neh5YW/w5DO78jw/uvGXpPGbN6bAb02747sNTI/d8dla4lDunwZ/XkiUM/eX8/bkmneYw+Gmw3hrLKSssys2rP0dmKCuHlp30XN3XXykTAREQAREQAREQgc4EBiEYrIG72opLJ5Zxz4pjdw3tvDkEnVZJ4vxH93CNbT/8xl85pzOR4jPI6w2brp3Yq6KTGOAdH5v3THjjv99yX2KOQ9b9bAr8sCN3dSo3ZKlTHv3VljhR2Aq1TiFJnKxuy9eGef3tpnvCFZXyQpKyVifiPXxRVLRKkv/MO+5/LFyRyoZGdRIMdjI4xRFXfiIjzo/deO1VBrfVgARDv6+TrhcBERABERABEWgSARuPnzXhd5AcBj5xdZCJ072aRUCCoVnlrdyKgAiIgAiIgAj0TqDbmPven1TNTd36yY+urTEBTXquceEp6SIgAiIgAiIgAiMl4O/FMMyHy8MwTLq6d1cE5GHoCpdOFgEREAEREAEREAEREIFmEZBgaFZ5K7ciIAIiIAIiIAIiIAIi0BUBhSR1hUsni4AIiIAIiIAIiIAIiECzCMjD0KzyVm5FQAREQAREoCkE3rLlhnjndps2JbvKpwjkErj4qltx+tmX905IHobe2elKERABERABERCB6hLgbsTbzOW+tDpEoNkErrn1Pvz5ujt7hyAPQ+/sdKUIiIAIiIAIiIAIiIAITDyBbgUD1x/ef4+tcfAxP0e/245z57qjDnwHDv3er/q+18QXlDIoAiIgAiIgAiIgAiIgAuMgkCcYirboHpRgGER+/W3ReU93K3b+zq3Iebg7MvJvKy07Cxu++/Dw++03Xy+xjbf7Pa/lWsju9ux2a/Jb73kkIXqyth3Pev4g8q57iIAIiIAIlCNg2+ZVlp+NG+54MGz7+z046HXMwe/C8b+4CF864czSt/P7F/fCou9KP6DgxGHffxBp7PYebh87jv7Wr1uf+I+f4dQvfxi2rjE/l117B/Y54tRus5Y6fxj1uO9E9XCDcZRTmWSO8/0oak8qMcBeJBgefGx+aGS7RvCfrrl9YB6GMoVXdA4LdvON1sABR/804aHwN1UpIxjWW2PF8FHW2+FWmiyvCgUEjzPOvSJsGM697PqwMeC5H3/XNrj7wccxd8+vttnZ7/vNs64XAREQARHongDb7B233BAfOOxHuOAvN3V/g4wrqigYsgbRbNIplNiv28GyfiHYgbTzr7gpMSDX7X175WifMwrj0w4s2me6A5N+3RpGXbPPHeS9x2kcd1tHRnV+HhO//N30+IPUvaa13/eg1+eWvq6MYODNLMRfXvC3UDC88M+XQvXMw8KioW5FBv/uVuz37bh5e4Q+b3Teb+h4X2uQ22fZkSGe+/63boF9jzwNn/vwW0MPAY+nn30+FBAHvW97/PaSa8NRnzKCgQ0o086DIsmtNJ1eUPf+PHfTdVfDCsssFYoPHgq7Kl0ddaIIiIAIDIXAMIyjXjv4UXkYsp4zSA7s8+c98yxWnDMr7It7FWK9chyVYCAzDipascn0fv+Q9+KK6+5K2QuuvTQIL5b/Mgyy/AZ5r6G8tGO4aScmdgB9GIPA/b4HQ8dVRjD4HobPfvAtOO3sy8MRddeY5koE1ohnw8HGhG64i668JeG2pbG/1BKL4sob72kb08woX8D/Pu/K9kj9JuushsUXXTgxGnLmMQfg2J+eH4qEux58HA88Oq/9TN7juM+8B0f/+FxsPXcdrLHSnPbLbIWA28C4IUn8N6+zxv0Hd96y/VzXBWjFjut+dsXLf/zb7qFQedvrNw5/8nCZDL1A9QAREAEREIEEgazBKPYPbr/gDnhZA3GpmYtiycUXbQ9Ecd6e2x/werdP8L9zR979sNa8sCjrOV9koRlYeKEZ7We/YvXlE979MoZLnmCg8ZuVN+bHDUcuCt2yIRLfOv08HPgv2+In51zeDsuyfT9tBD+dLgfLbvftXo0N1lwpLA876HfIh3bEoosshFXNwOQ5l16H7TZfLywPHvc/Mq9twOeFJPnMbXlYw+ypfzyPNVdZNrxfnpckz4izts8Ff70Z/7LD3LCseFx1873YcM2V2r9z4HPLjddshyT5dcQdBKVtxftk2Rm8d5lBVTuA6+fR5ZVlB/lNhsvOlgnrf56nJet5Dz/xVDh4mlXX/DIrWyeZzrwR/by02SiRrIFu3q/su8lzs947t1zcsrPCMqvOZtUD2qAMccyql25IEtORd15WPckq+566iLJzGOzL5IfnuMYyE2DDc2jI27kO9z86rx3P5xa0C4CNYZZhbQvSzzCFw9W33IuVl5sdvoxU8iwAKxh4PwqOXQ/+fmkPg53PYEFmuW3diuG+mBQabDj3efvrQ+FBweEe7vyJngpKF4mACIiACPRMwDeefc+zLxjccFf3Ozfk1Tcm3fPYH/2/L+wVGtI86PU+9ozz217vvLAgfzTbfZ5riLt9b97Ifp5gyMubf777vCyD0va9WSxtzL5rYBUNHvpzQfjsWTMXyw0h88uL6bPRAfbfbprdsuLcQ9dDULSYS9537t/dAUY+s4ijW55kc8T+u+KPf7s1tB3sXJiiss26N59J+6Uoj1kvTt5oup9n2mG2rN37uOfx7/+/vbNXkWqJovCAXDE0uZEYmwq+gCD3FQZ8ARMTwXcwE4xNxNTsgnBDNTJR0EyNBBMFxR8UHMbgshr2YbusqtOnu2vGwq8j2+nu2v1VnVN77Z/qzDQ4tNZanrPW6yK7k33MuX6QbJv8wVage91rsyQY/B7QmrvafSSvg6v7F6fMlfONgLazLs1DBN/nKmQW3VBrv8Pg5UXxoS3BoJtWLKxc3pMNiuiFBMjd+4+niH5NMORxNeEHhz9WJUe6QJVh0CPqUvXvWobBb86ubuPvIWKkjE+d/KvaGFe6aJWa1XvUuyBOyjLo+a6anRZNLC+GAAQgAIGJwFLBkPeM2C9u3PlvEgHKMmdn4eHTV1NgLGNXYEmP7HAtKUny0t7Y77TX5RLgdR3CFgc/7ESfWYq8e5TV/YJahiGXGHvwsCQY/Pt5BDlsq2UYatkgCYY8XquhdJeCQd8/RKRXKUR2IeYxR/Xz3Ob5y6I0Pi98N/lXcw35tXXoEXeNH0HbM3+fXgmDiJqHnXqNj9daazUfLIRGiIlWtsrXvEf0wzbPzmWnXuXy616bJcFQ6hlqZWS0Zv0+Et/DxYdnFbJgqK1f96X7CIYLV/TLJifC8E0FQ1ygSkFFM3I4z3KkYzF4CVAoJi9JUu9C9CJkmHp9ZCR044x0Zuli8ws+FlWMVVrU6omIVKFHTzSG89Frzp87u/fs5ZtVlCPG0Gu9KZs9HAIQgAAEjpbAUQmGUm2zR2g3FQwiJofzwZOXq0DZ3JHktQxDSQxp36rt+z5Ttcbq3M9YyjDkqLAHD+cEgxju/3Nh2k/XyTDUskFLBMNcSZL6GlQi7Uzz83B6W4Jh3dMnj0owlA4I8FMgPbJ9nIKhZVtvwVCbu9qaRTCkhie/SbnKz4o0NwSX6sBUcpSPM83RDo1TOiWptA3VahmzgIkGpXD237z9OKX5sqIuRV1ke05rhahopVSPdrtkNAhAAAJ/LoGSYMiZ5bkm1hzxjMi33/e9jObW9f1VPbIe2anwk/zyrLhDqDLfF6/fTqcQLTmZaKlg8D1V30/9htdu3vtp4ZSCaFkUZWc+9nX1PapUWZn3UvBwHcGQqwkyl1qGwe2IPXqJYAgfYZum5xwlr5Uk5VIUjRn9ml5utqQkadMMQ56z6EO5dvnSqn80nwqZHWLZ3EMw5O/rwd68KEu9MiEwW4JBvbfrXpsaz8fxBvg8d8pe1NbsOqVpm2QYfB7EL6/drXaApT/cNjdYKUU2955t/u6Rjloab5sxeC8EIAABCIxNwB2tXL6gfePL1++TY97KRvj7RCV6E2rBMW8W/fD52967D1+KJa9eduONx0tOUlkqGCLQFRn7UvNtbY/3nsQosXn/6etq4fz76Pkvpx6WSjdy03MuSfLDR1SenE8pCkGXxUP2D/S5MVdLBUOIhjiNUc9zSVVLjAZTz7jEyY+5PzSXJbWa4nP2wtecNz23fiPE15psjXFrQVZvhlYjsX7It5dgKM17VIf4HalmW0swSJBlDq1rsyQY9H/uhwbD1potHZDgZWSbCAbdazIHfZ/vB4e7OU5614KhlWode7vBeghAAAIQgMDxEqg1oB6vVYwOgf4Elojl/taMMcJOffJdC4YxEGIlBCAAAQhAYCwCOExjzRfWbk/Ao/fb/kjg9hb9/p+QDy/YadVN7ZSk3x8JFkIAAhCAAAQgAAEIQAAC3QmQYeiOmAEgAAEIQAACEIAABCAwLgEyDOPOHZZDAAIQgAAEIAABCECgOwEyDN0RMwAEIAABCEAAAhCAAATGJYBgGHfusBwCEIAABCAAAQhAAALdCVCS1B0xA0AAAhCAAAQgAAEIQGBcAmQYxp07LIcABCAAAQhAAAIQgEB3AgiG7ogZAAIQgAAEIAABCEAAAuMSQDCMO3dYDgEIQAACEIAABCAAge4EEAzdETMABCAAAQhAAAIQgAAExiWAYBh37rAcAhCAAAQgAAEIQAAC3QkgGLojZgAIQAACEIAABCAAAQiMSwDBMO7cYTkEIAABCEAAAhCAAAS6E0AwdEfMABCAAAQgAAEIQAACEBiXAIJh3LnDcghAAAIQgAAEIAABCHQn8PT23v8Kkk1KP4xlH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5606" name="Picture 6" descr="http://ap.polyu.edu.hk/apahthua/College%20Physics/pic/chapter16.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974" y="782936"/>
            <a:ext cx="7468106" cy="570065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254621" y="6483591"/>
            <a:ext cx="8046721" cy="369332"/>
          </a:xfrm>
          <a:prstGeom prst="rect">
            <a:avLst/>
          </a:prstGeom>
        </p:spPr>
        <p:txBody>
          <a:bodyPr wrap="square">
            <a:spAutoFit/>
          </a:bodyPr>
          <a:lstStyle/>
          <a:p>
            <a:r>
              <a:rPr lang="en-US" dirty="0">
                <a:hlinkClick r:id="rId3"/>
              </a:rPr>
              <a:t>http://ap.polyu.edu.hk/apahthua/College%20Physics/ch16_1.html</a:t>
            </a:r>
            <a:endParaRPr lang="en-US" dirty="0"/>
          </a:p>
        </p:txBody>
      </p:sp>
    </p:spTree>
    <p:extLst>
      <p:ext uri="{BB962C8B-B14F-4D97-AF65-F5344CB8AC3E}">
        <p14:creationId xmlns:p14="http://schemas.microsoft.com/office/powerpoint/2010/main" val="115955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6" y="39326"/>
            <a:ext cx="12045514" cy="1450757"/>
          </a:xfrm>
        </p:spPr>
        <p:txBody>
          <a:bodyPr/>
          <a:lstStyle/>
          <a:p>
            <a:r>
              <a:rPr lang="en-US" b="1" dirty="0" smtClean="0">
                <a:latin typeface="Times New Roman" panose="02020603050405020304" pitchFamily="18" charset="0"/>
                <a:cs typeface="Times New Roman" panose="02020603050405020304" pitchFamily="18" charset="0"/>
              </a:rPr>
              <a:t>Energy distribution in travelling sound waves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0255" y="1858613"/>
            <a:ext cx="11938715" cy="4601172"/>
          </a:xfrm>
        </p:spPr>
        <p:txBody>
          <a:bodyPr>
            <a:normAutofit/>
          </a:bodyPr>
          <a:lstStyle/>
          <a:p>
            <a:r>
              <a:rPr lang="en-US" sz="2400" dirty="0" smtClean="0">
                <a:latin typeface="Times New Roman" panose="02020603050405020304" pitchFamily="18" charset="0"/>
                <a:cs typeface="Times New Roman" panose="02020603050405020304" pitchFamily="18" charset="0"/>
              </a:rPr>
              <a:t>Determine the average values of the kinetic and potential energy density in the sound wave.</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Each element has a kinetic energy per unit cross section given by</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With a displacement </a:t>
            </a: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The  </a:t>
            </a:r>
            <a:r>
              <a:rPr lang="en-US" sz="2400" b="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space average kinetic energy density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(kinetic energy per volume) is written as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This gives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C99F37-6FE3-4951-8502-D2FD83BFB6C8}" type="slidenum">
              <a:rPr lang="en-US" smtClean="0"/>
              <a:t>15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929547502"/>
              </p:ext>
            </p:extLst>
          </p:nvPr>
        </p:nvGraphicFramePr>
        <p:xfrm>
          <a:off x="4646613" y="4398963"/>
          <a:ext cx="1681162" cy="757237"/>
        </p:xfrm>
        <a:graphic>
          <a:graphicData uri="http://schemas.openxmlformats.org/presentationml/2006/ole">
            <mc:AlternateContent xmlns:mc="http://schemas.openxmlformats.org/markup-compatibility/2006">
              <mc:Choice xmlns:v="urn:schemas-microsoft-com:vml" Requires="v">
                <p:oleObj spid="_x0000_s7533" name="Equation" r:id="rId4" imgW="1015920" imgH="457200" progId="Equation.DSMT4">
                  <p:embed/>
                </p:oleObj>
              </mc:Choice>
              <mc:Fallback>
                <p:oleObj name="Equation" r:id="rId4" imgW="1015920" imgH="457200" progId="Equation.DSMT4">
                  <p:embed/>
                  <p:pic>
                    <p:nvPicPr>
                      <p:cNvPr id="0" name=""/>
                      <p:cNvPicPr/>
                      <p:nvPr/>
                    </p:nvPicPr>
                    <p:blipFill>
                      <a:blip r:embed="rId5"/>
                      <a:stretch>
                        <a:fillRect/>
                      </a:stretch>
                    </p:blipFill>
                    <p:spPr>
                      <a:xfrm>
                        <a:off x="4646613" y="4398963"/>
                        <a:ext cx="1681162" cy="75723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308197605"/>
              </p:ext>
            </p:extLst>
          </p:nvPr>
        </p:nvGraphicFramePr>
        <p:xfrm>
          <a:off x="8649882" y="2270057"/>
          <a:ext cx="2104480" cy="732450"/>
        </p:xfrm>
        <a:graphic>
          <a:graphicData uri="http://schemas.openxmlformats.org/presentationml/2006/ole">
            <mc:AlternateContent xmlns:mc="http://schemas.openxmlformats.org/markup-compatibility/2006">
              <mc:Choice xmlns:v="urn:schemas-microsoft-com:vml" Requires="v">
                <p:oleObj spid="_x0000_s7534" name="Equation" r:id="rId6" imgW="1130040" imgH="393480" progId="Equation.DSMT4">
                  <p:embed/>
                </p:oleObj>
              </mc:Choice>
              <mc:Fallback>
                <p:oleObj name="Equation" r:id="rId6" imgW="1130040" imgH="393480" progId="Equation.DSMT4">
                  <p:embed/>
                  <p:pic>
                    <p:nvPicPr>
                      <p:cNvPr id="0" name=""/>
                      <p:cNvPicPr/>
                      <p:nvPr/>
                    </p:nvPicPr>
                    <p:blipFill>
                      <a:blip r:embed="rId7"/>
                      <a:stretch>
                        <a:fillRect/>
                      </a:stretch>
                    </p:blipFill>
                    <p:spPr>
                      <a:xfrm>
                        <a:off x="8649882" y="2270057"/>
                        <a:ext cx="2104480" cy="73245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641422315"/>
              </p:ext>
            </p:extLst>
          </p:nvPr>
        </p:nvGraphicFramePr>
        <p:xfrm>
          <a:off x="3260228" y="2907447"/>
          <a:ext cx="5110162" cy="946150"/>
        </p:xfrm>
        <a:graphic>
          <a:graphicData uri="http://schemas.openxmlformats.org/presentationml/2006/ole">
            <mc:AlternateContent xmlns:mc="http://schemas.openxmlformats.org/markup-compatibility/2006">
              <mc:Choice xmlns:v="urn:schemas-microsoft-com:vml" Requires="v">
                <p:oleObj spid="_x0000_s7535" name="Equation" r:id="rId8" imgW="2743200" imgH="507960" progId="Equation.DSMT4">
                  <p:embed/>
                </p:oleObj>
              </mc:Choice>
              <mc:Fallback>
                <p:oleObj name="Equation" r:id="rId8" imgW="2743200" imgH="507960" progId="Equation.DSMT4">
                  <p:embed/>
                  <p:pic>
                    <p:nvPicPr>
                      <p:cNvPr id="0" name=""/>
                      <p:cNvPicPr/>
                      <p:nvPr/>
                    </p:nvPicPr>
                    <p:blipFill>
                      <a:blip r:embed="rId9"/>
                      <a:stretch>
                        <a:fillRect/>
                      </a:stretch>
                    </p:blipFill>
                    <p:spPr>
                      <a:xfrm>
                        <a:off x="3260228" y="2907447"/>
                        <a:ext cx="5110162" cy="94615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086244641"/>
              </p:ext>
            </p:extLst>
          </p:nvPr>
        </p:nvGraphicFramePr>
        <p:xfrm>
          <a:off x="4619625" y="5267325"/>
          <a:ext cx="3405188" cy="762000"/>
        </p:xfrm>
        <a:graphic>
          <a:graphicData uri="http://schemas.openxmlformats.org/presentationml/2006/ole">
            <mc:AlternateContent xmlns:mc="http://schemas.openxmlformats.org/markup-compatibility/2006">
              <mc:Choice xmlns:v="urn:schemas-microsoft-com:vml" Requires="v">
                <p:oleObj spid="_x0000_s7536" name="Equation" r:id="rId10" imgW="1765080" imgH="393480" progId="Equation.DSMT4">
                  <p:embed/>
                </p:oleObj>
              </mc:Choice>
              <mc:Fallback>
                <p:oleObj name="Equation" r:id="rId10" imgW="1765080" imgH="393480" progId="Equation.DSMT4">
                  <p:embed/>
                  <p:pic>
                    <p:nvPicPr>
                      <p:cNvPr id="0" name=""/>
                      <p:cNvPicPr/>
                      <p:nvPr/>
                    </p:nvPicPr>
                    <p:blipFill>
                      <a:blip r:embed="rId11"/>
                      <a:stretch>
                        <a:fillRect/>
                      </a:stretch>
                    </p:blipFill>
                    <p:spPr>
                      <a:xfrm>
                        <a:off x="4619625" y="5267325"/>
                        <a:ext cx="3405188" cy="762000"/>
                      </a:xfrm>
                      <a:prstGeom prst="rect">
                        <a:avLst/>
                      </a:prstGeom>
                    </p:spPr>
                  </p:pic>
                </p:oleObj>
              </mc:Fallback>
            </mc:AlternateContent>
          </a:graphicData>
        </a:graphic>
      </p:graphicFrame>
    </p:spTree>
    <p:extLst>
      <p:ext uri="{BB962C8B-B14F-4D97-AF65-F5344CB8AC3E}">
        <p14:creationId xmlns:p14="http://schemas.microsoft.com/office/powerpoint/2010/main" val="575563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6" y="39326"/>
            <a:ext cx="12045514" cy="1450757"/>
          </a:xfrm>
        </p:spPr>
        <p:txBody>
          <a:bodyPr/>
          <a:lstStyle/>
          <a:p>
            <a:r>
              <a:rPr lang="en-US" b="1" dirty="0" smtClean="0">
                <a:latin typeface="Times New Roman" panose="02020603050405020304" pitchFamily="18" charset="0"/>
                <a:cs typeface="Times New Roman" panose="02020603050405020304" pitchFamily="18" charset="0"/>
              </a:rPr>
              <a:t>Energy distribution in travelling sound waves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0255" y="1858613"/>
            <a:ext cx="11938715" cy="4023360"/>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The average potential energy density (potential energy per volume) is written in a similar for as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In fact, the total energy content of sound wave in an element x is given as</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This indicates that the element possess maximum (or minimum) potential and kinetic energy at the same time.</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C99F37-6FE3-4951-8502-D2FD83BFB6C8}" type="slidenum">
              <a:rPr lang="en-US" smtClean="0"/>
              <a:t>16</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541800719"/>
              </p:ext>
            </p:extLst>
          </p:nvPr>
        </p:nvGraphicFramePr>
        <p:xfrm>
          <a:off x="4575112" y="2232594"/>
          <a:ext cx="1714500" cy="663575"/>
        </p:xfrm>
        <a:graphic>
          <a:graphicData uri="http://schemas.openxmlformats.org/presentationml/2006/ole">
            <mc:AlternateContent xmlns:mc="http://schemas.openxmlformats.org/markup-compatibility/2006">
              <mc:Choice xmlns:v="urn:schemas-microsoft-com:vml" Requires="v">
                <p:oleObj spid="_x0000_s19551" name="Equation" r:id="rId4" imgW="1015920" imgH="393480" progId="Equation.DSMT4">
                  <p:embed/>
                </p:oleObj>
              </mc:Choice>
              <mc:Fallback>
                <p:oleObj name="Equation" r:id="rId4" imgW="1015920" imgH="393480" progId="Equation.DSMT4">
                  <p:embed/>
                  <p:pic>
                    <p:nvPicPr>
                      <p:cNvPr id="0" name=""/>
                      <p:cNvPicPr/>
                      <p:nvPr/>
                    </p:nvPicPr>
                    <p:blipFill>
                      <a:blip r:embed="rId5"/>
                      <a:stretch>
                        <a:fillRect/>
                      </a:stretch>
                    </p:blipFill>
                    <p:spPr>
                      <a:xfrm>
                        <a:off x="4575112" y="2232594"/>
                        <a:ext cx="1714500" cy="663575"/>
                      </a:xfrm>
                      <a:prstGeom prst="rect">
                        <a:avLst/>
                      </a:prstGeom>
                    </p:spPr>
                  </p:pic>
                </p:oleObj>
              </mc:Fallback>
            </mc:AlternateContent>
          </a:graphicData>
        </a:graphic>
      </p:graphicFrame>
      <p:pic>
        <p:nvPicPr>
          <p:cNvPr id="8" name="Picture 7"/>
          <p:cNvPicPr>
            <a:picLocks noChangeAspect="1"/>
          </p:cNvPicPr>
          <p:nvPr/>
        </p:nvPicPr>
        <p:blipFill>
          <a:blip r:embed="rId6"/>
          <a:stretch>
            <a:fillRect/>
          </a:stretch>
        </p:blipFill>
        <p:spPr>
          <a:xfrm>
            <a:off x="142750" y="4687127"/>
            <a:ext cx="4729501" cy="2137783"/>
          </a:xfrm>
          <a:prstGeom prst="rect">
            <a:avLst/>
          </a:prstGeom>
        </p:spPr>
      </p:pic>
      <p:sp>
        <p:nvSpPr>
          <p:cNvPr id="5" name="TextBox 4"/>
          <p:cNvSpPr txBox="1"/>
          <p:nvPr/>
        </p:nvSpPr>
        <p:spPr>
          <a:xfrm>
            <a:off x="5432362" y="4427017"/>
            <a:ext cx="6224612" cy="1631216"/>
          </a:xfrm>
          <a:prstGeom prst="rect">
            <a:avLst/>
          </a:prstGeom>
          <a:noFill/>
          <a:ln w="38100">
            <a:solidFill>
              <a:srgbClr val="FF0000"/>
            </a:solidFill>
          </a:ln>
        </p:spPr>
        <p:txBody>
          <a:bodyPr wrap="square" rtlCol="0">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At points of no velocity, there is no compression and the particles do not possess energy at these points.</a:t>
            </a:r>
          </a:p>
          <a:p>
            <a:endParaRPr lang="en-US" sz="2000" b="1" dirty="0" smtClean="0">
              <a:solidFill>
                <a:srgbClr val="FF0000"/>
              </a:solidFill>
              <a:latin typeface="Times New Roman" panose="02020603050405020304" pitchFamily="18" charset="0"/>
              <a:cs typeface="Times New Roman" panose="02020603050405020304" pitchFamily="18" charset="0"/>
            </a:endParaRPr>
          </a:p>
          <a:p>
            <a:r>
              <a:rPr lang="en-US" sz="2000" b="1" dirty="0" smtClean="0">
                <a:solidFill>
                  <a:srgbClr val="FF0000"/>
                </a:solidFill>
                <a:latin typeface="Times New Roman" panose="02020603050405020304" pitchFamily="18" charset="0"/>
                <a:cs typeface="Times New Roman" panose="02020603050405020304" pitchFamily="18" charset="0"/>
              </a:rPr>
              <a:t>At points of maximum velocity, there is compression and the particles possess maximum energy.</a:t>
            </a:r>
            <a:endParaRPr lang="en-US" sz="20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505359531"/>
              </p:ext>
            </p:extLst>
          </p:nvPr>
        </p:nvGraphicFramePr>
        <p:xfrm>
          <a:off x="2955925" y="3236913"/>
          <a:ext cx="4951413" cy="661987"/>
        </p:xfrm>
        <a:graphic>
          <a:graphicData uri="http://schemas.openxmlformats.org/presentationml/2006/ole">
            <mc:AlternateContent xmlns:mc="http://schemas.openxmlformats.org/markup-compatibility/2006">
              <mc:Choice xmlns:v="urn:schemas-microsoft-com:vml" Requires="v">
                <p:oleObj spid="_x0000_s19552" name="Equation" r:id="rId7" imgW="2933640" imgH="393480" progId="Equation.DSMT4">
                  <p:embed/>
                </p:oleObj>
              </mc:Choice>
              <mc:Fallback>
                <p:oleObj name="Equation" r:id="rId7" imgW="2933640" imgH="393480" progId="Equation.DSMT4">
                  <p:embed/>
                  <p:pic>
                    <p:nvPicPr>
                      <p:cNvPr id="0" name=""/>
                      <p:cNvPicPr/>
                      <p:nvPr/>
                    </p:nvPicPr>
                    <p:blipFill>
                      <a:blip r:embed="rId8"/>
                      <a:stretch>
                        <a:fillRect/>
                      </a:stretch>
                    </p:blipFill>
                    <p:spPr>
                      <a:xfrm>
                        <a:off x="2955925" y="3236913"/>
                        <a:ext cx="4951413" cy="661987"/>
                      </a:xfrm>
                      <a:prstGeom prst="rect">
                        <a:avLst/>
                      </a:prstGeom>
                    </p:spPr>
                  </p:pic>
                </p:oleObj>
              </mc:Fallback>
            </mc:AlternateContent>
          </a:graphicData>
        </a:graphic>
      </p:graphicFrame>
    </p:spTree>
    <p:extLst>
      <p:ext uri="{BB962C8B-B14F-4D97-AF65-F5344CB8AC3E}">
        <p14:creationId xmlns:p14="http://schemas.microsoft.com/office/powerpoint/2010/main" val="32397041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Intensity of sound waves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0251" y="1845733"/>
            <a:ext cx="11395880" cy="4814374"/>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Intensity is the measure of the energy flux.</a:t>
            </a:r>
          </a:p>
          <a:p>
            <a:pPr marL="0" indent="0">
              <a:buNone/>
            </a:pPr>
            <a:r>
              <a:rPr lang="en-US" sz="2400"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Energy flux =the rate of energy crossing unit area </a:t>
            </a:r>
          </a:p>
          <a:p>
            <a:pPr marL="0" indent="0">
              <a:buNone/>
            </a:pP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 total energy density </a:t>
            </a:r>
            <a:r>
              <a:rPr lang="en-US" sz="2400" b="1" dirty="0" smtClean="0">
                <a:latin typeface="Times New Roman" panose="02020603050405020304" pitchFamily="18" charset="0"/>
                <a:cs typeface="Times New Roman" panose="02020603050405020304" pitchFamily="18" charset="0"/>
                <a:sym typeface="Symbol" panose="05050102010706020507" pitchFamily="18" charset="2"/>
              </a:rPr>
              <a:t></a:t>
            </a:r>
            <a:r>
              <a:rPr lang="en-US" sz="2400" b="1" dirty="0" smtClean="0">
                <a:latin typeface="Times New Roman" panose="02020603050405020304" pitchFamily="18" charset="0"/>
                <a:cs typeface="Times New Roman" panose="02020603050405020304" pitchFamily="18" charset="0"/>
              </a:rPr>
              <a:t> wave velocity c</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Therefore, the intensity is written as</a:t>
            </a: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Dynamic range of the sound intensity (</a:t>
            </a:r>
            <a:r>
              <a:rPr lang="en-US" sz="2400" b="1" dirty="0" smtClean="0">
                <a:solidFill>
                  <a:srgbClr val="FF0000"/>
                </a:solidFill>
                <a:latin typeface="Times New Roman" panose="02020603050405020304" pitchFamily="18" charset="0"/>
                <a:cs typeface="Times New Roman" panose="02020603050405020304" pitchFamily="18" charset="0"/>
              </a:rPr>
              <a:t>Sound intensity level</a:t>
            </a:r>
            <a:r>
              <a:rPr lang="en-US" sz="2400" dirty="0" smtClean="0">
                <a:latin typeface="Times New Roman" panose="02020603050405020304" pitchFamily="18" charset="0"/>
                <a:cs typeface="Times New Roman" panose="02020603050405020304" pitchFamily="18" charset="0"/>
              </a:rPr>
              <a:t>) is between 0 dB to 120 </a:t>
            </a:r>
            <a:r>
              <a:rPr lang="en-US" sz="2400" dirty="0" err="1" smtClean="0">
                <a:latin typeface="Times New Roman" panose="02020603050405020304" pitchFamily="18" charset="0"/>
                <a:cs typeface="Times New Roman" panose="02020603050405020304" pitchFamily="18" charset="0"/>
              </a:rPr>
              <a:t>dB.</a:t>
            </a: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lowest and the highest intensity levels are based on normal sound waves range in intensity between 10</a:t>
            </a:r>
            <a:r>
              <a:rPr lang="en-US" sz="2400" baseline="30000" dirty="0" smtClean="0">
                <a:latin typeface="Times New Roman" panose="02020603050405020304" pitchFamily="18" charset="0"/>
                <a:cs typeface="Times New Roman" panose="02020603050405020304" pitchFamily="18" charset="0"/>
              </a:rPr>
              <a:t>-12</a:t>
            </a:r>
            <a:r>
              <a:rPr lang="en-US" sz="2400" dirty="0" smtClean="0">
                <a:latin typeface="Times New Roman" panose="02020603050405020304" pitchFamily="18" charset="0"/>
                <a:cs typeface="Times New Roman" panose="02020603050405020304" pitchFamily="18" charset="0"/>
              </a:rPr>
              <a:t> W/m</a:t>
            </a:r>
            <a:r>
              <a:rPr lang="en-US" sz="2400" baseline="30000" dirty="0" smtClean="0">
                <a:latin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cs typeface="Times New Roman" panose="02020603050405020304" pitchFamily="18" charset="0"/>
              </a:rPr>
              <a:t> and 1 W/m</a:t>
            </a:r>
            <a:r>
              <a:rPr lang="en-US" sz="2400" baseline="30000" dirty="0" smtClean="0">
                <a:latin typeface="Times New Roman" panose="02020603050405020304" pitchFamily="18" charset="0"/>
                <a:cs typeface="Times New Roman" panose="02020603050405020304" pitchFamily="18" charset="0"/>
              </a:rPr>
              <a:t>2</a:t>
            </a:r>
            <a:endParaRPr lang="en-US" sz="2400" baseline="30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C99F37-6FE3-4951-8502-D2FD83BFB6C8}" type="slidenum">
              <a:rPr lang="en-US" smtClean="0"/>
              <a:t>17</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617660366"/>
              </p:ext>
            </p:extLst>
          </p:nvPr>
        </p:nvGraphicFramePr>
        <p:xfrm>
          <a:off x="3644046" y="3830354"/>
          <a:ext cx="3771115" cy="789474"/>
        </p:xfrm>
        <a:graphic>
          <a:graphicData uri="http://schemas.openxmlformats.org/presentationml/2006/ole">
            <mc:AlternateContent xmlns:mc="http://schemas.openxmlformats.org/markup-compatibility/2006">
              <mc:Choice xmlns:v="urn:schemas-microsoft-com:vml" Requires="v">
                <p:oleObj spid="_x0000_s8333" name="Equation" r:id="rId4" imgW="1879560" imgH="393480" progId="Equation.DSMT4">
                  <p:embed/>
                </p:oleObj>
              </mc:Choice>
              <mc:Fallback>
                <p:oleObj name="Equation" r:id="rId4" imgW="1879560" imgH="393480" progId="Equation.DSMT4">
                  <p:embed/>
                  <p:pic>
                    <p:nvPicPr>
                      <p:cNvPr id="0" name=""/>
                      <p:cNvPicPr/>
                      <p:nvPr/>
                    </p:nvPicPr>
                    <p:blipFill>
                      <a:blip r:embed="rId5"/>
                      <a:stretch>
                        <a:fillRect/>
                      </a:stretch>
                    </p:blipFill>
                    <p:spPr>
                      <a:xfrm>
                        <a:off x="3644046" y="3830354"/>
                        <a:ext cx="3771115" cy="789474"/>
                      </a:xfrm>
                      <a:prstGeom prst="rect">
                        <a:avLst/>
                      </a:prstGeom>
                    </p:spPr>
                  </p:pic>
                </p:oleObj>
              </mc:Fallback>
            </mc:AlternateContent>
          </a:graphicData>
        </a:graphic>
      </p:graphicFrame>
      <p:cxnSp>
        <p:nvCxnSpPr>
          <p:cNvPr id="8" name="Straight Connector 7"/>
          <p:cNvCxnSpPr/>
          <p:nvPr/>
        </p:nvCxnSpPr>
        <p:spPr>
          <a:xfrm>
            <a:off x="6085536" y="4460485"/>
            <a:ext cx="48939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4926842" y="3248167"/>
            <a:ext cx="2374710" cy="136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926842" y="3289110"/>
            <a:ext cx="1199638" cy="5412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094328" y="3830354"/>
            <a:ext cx="1023582" cy="833895"/>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8885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Times New Roman" panose="02020603050405020304" pitchFamily="18" charset="0"/>
                <a:cs typeface="Times New Roman" panose="02020603050405020304" pitchFamily="18" charset="0"/>
              </a:rPr>
              <a:t>Example : sound intensity level</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400" dirty="0" smtClean="0">
                <a:latin typeface="Times New Roman" panose="02020603050405020304" pitchFamily="18" charset="0"/>
                <a:cs typeface="Times New Roman" panose="02020603050405020304" pitchFamily="18" charset="0"/>
              </a:rPr>
              <a:t>A point source of sound emits 50,000 joules of sound energy every 20 seconds. At a distance 100 meters from the source, what is the intensity of the sound (in decibels), if no energy is lost in the intervening space?</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C99F37-6FE3-4951-8502-D2FD83BFB6C8}" type="slidenum">
              <a:rPr lang="en-US" smtClean="0"/>
              <a:t>18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977151160"/>
              </p:ext>
            </p:extLst>
          </p:nvPr>
        </p:nvGraphicFramePr>
        <p:xfrm>
          <a:off x="2847975" y="3173413"/>
          <a:ext cx="4549775" cy="866775"/>
        </p:xfrm>
        <a:graphic>
          <a:graphicData uri="http://schemas.openxmlformats.org/presentationml/2006/ole">
            <mc:AlternateContent xmlns:mc="http://schemas.openxmlformats.org/markup-compatibility/2006">
              <mc:Choice xmlns:v="urn:schemas-microsoft-com:vml" Requires="v">
                <p:oleObj spid="_x0000_s20566" name="Equation" r:id="rId4" imgW="2133360" imgH="406080" progId="Equation.DSMT4">
                  <p:embed/>
                </p:oleObj>
              </mc:Choice>
              <mc:Fallback>
                <p:oleObj name="Equation" r:id="rId4" imgW="2133360" imgH="406080" progId="Equation.DSMT4">
                  <p:embed/>
                  <p:pic>
                    <p:nvPicPr>
                      <p:cNvPr id="0" name=""/>
                      <p:cNvPicPr/>
                      <p:nvPr/>
                    </p:nvPicPr>
                    <p:blipFill>
                      <a:blip r:embed="rId5"/>
                      <a:stretch>
                        <a:fillRect/>
                      </a:stretch>
                    </p:blipFill>
                    <p:spPr>
                      <a:xfrm>
                        <a:off x="2847975" y="3173413"/>
                        <a:ext cx="4549775" cy="86677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80728081"/>
              </p:ext>
            </p:extLst>
          </p:nvPr>
        </p:nvGraphicFramePr>
        <p:xfrm>
          <a:off x="3286125" y="4335463"/>
          <a:ext cx="4033838" cy="866775"/>
        </p:xfrm>
        <a:graphic>
          <a:graphicData uri="http://schemas.openxmlformats.org/presentationml/2006/ole">
            <mc:AlternateContent xmlns:mc="http://schemas.openxmlformats.org/markup-compatibility/2006">
              <mc:Choice xmlns:v="urn:schemas-microsoft-com:vml" Requires="v">
                <p:oleObj spid="_x0000_s20567" name="Equation" r:id="rId6" imgW="1892160" imgH="406080" progId="Equation.DSMT4">
                  <p:embed/>
                </p:oleObj>
              </mc:Choice>
              <mc:Fallback>
                <p:oleObj name="Equation" r:id="rId6" imgW="1892160" imgH="406080" progId="Equation.DSMT4">
                  <p:embed/>
                  <p:pic>
                    <p:nvPicPr>
                      <p:cNvPr id="0" name=""/>
                      <p:cNvPicPr/>
                      <p:nvPr/>
                    </p:nvPicPr>
                    <p:blipFill>
                      <a:blip r:embed="rId7"/>
                      <a:stretch>
                        <a:fillRect/>
                      </a:stretch>
                    </p:blipFill>
                    <p:spPr>
                      <a:xfrm>
                        <a:off x="3286125" y="4335463"/>
                        <a:ext cx="4033838" cy="866775"/>
                      </a:xfrm>
                      <a:prstGeom prst="rect">
                        <a:avLst/>
                      </a:prstGeom>
                    </p:spPr>
                  </p:pic>
                </p:oleObj>
              </mc:Fallback>
            </mc:AlternateContent>
          </a:graphicData>
        </a:graphic>
      </p:graphicFrame>
      <p:sp>
        <p:nvSpPr>
          <p:cNvPr id="7" name="Rectangle 6"/>
          <p:cNvSpPr/>
          <p:nvPr/>
        </p:nvSpPr>
        <p:spPr>
          <a:xfrm>
            <a:off x="2447779" y="3173864"/>
            <a:ext cx="4957144" cy="2194003"/>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974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Example : displacement amplitude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400" dirty="0" smtClean="0">
                <a:latin typeface="Times New Roman" panose="02020603050405020304" pitchFamily="18" charset="0"/>
                <a:cs typeface="Times New Roman" panose="02020603050405020304" pitchFamily="18" charset="0"/>
              </a:rPr>
              <a:t>Barely audible sound in air has an intensity of 10</a:t>
            </a:r>
            <a:r>
              <a:rPr lang="en-US" sz="2400" baseline="30000" dirty="0" smtClean="0">
                <a:latin typeface="Times New Roman" panose="02020603050405020304" pitchFamily="18" charset="0"/>
                <a:cs typeface="Times New Roman" panose="02020603050405020304" pitchFamily="18" charset="0"/>
              </a:rPr>
              <a:t>-12</a:t>
            </a:r>
            <a:r>
              <a:rPr lang="en-US" sz="2400" dirty="0" smtClean="0">
                <a:latin typeface="Times New Roman" panose="02020603050405020304" pitchFamily="18" charset="0"/>
                <a:cs typeface="Times New Roman" panose="02020603050405020304" pitchFamily="18" charset="0"/>
              </a:rPr>
              <a:t> w/m</a:t>
            </a:r>
            <a:r>
              <a:rPr lang="en-US" sz="2400" baseline="30000" dirty="0" smtClean="0">
                <a:latin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cs typeface="Times New Roman" panose="02020603050405020304" pitchFamily="18" charset="0"/>
              </a:rPr>
              <a:t>.  </a:t>
            </a:r>
          </a:p>
          <a:p>
            <a:r>
              <a:rPr lang="en-US" sz="2400" dirty="0" smtClean="0">
                <a:latin typeface="Times New Roman" panose="02020603050405020304" pitchFamily="18" charset="0"/>
                <a:cs typeface="Times New Roman" panose="02020603050405020304" pitchFamily="18" charset="0"/>
              </a:rPr>
              <a:t>Determine the displacement amplitude of an air molecule for sound at this level at 500 Hz.</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C99F37-6FE3-4951-8502-D2FD83BFB6C8}" type="slidenum">
              <a:rPr lang="en-US" smtClean="0"/>
              <a:t>19</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808297281"/>
              </p:ext>
            </p:extLst>
          </p:nvPr>
        </p:nvGraphicFramePr>
        <p:xfrm>
          <a:off x="4466918" y="3205368"/>
          <a:ext cx="2497138" cy="2347912"/>
        </p:xfrm>
        <a:graphic>
          <a:graphicData uri="http://schemas.openxmlformats.org/presentationml/2006/ole">
            <mc:AlternateContent xmlns:mc="http://schemas.openxmlformats.org/markup-compatibility/2006">
              <mc:Choice xmlns:v="urn:schemas-microsoft-com:vml" Requires="v">
                <p:oleObj spid="_x0000_s21544" name="Equation" r:id="rId4" imgW="1244520" imgH="1168200" progId="Equation.DSMT4">
                  <p:embed/>
                </p:oleObj>
              </mc:Choice>
              <mc:Fallback>
                <p:oleObj name="Equation" r:id="rId4" imgW="1244520" imgH="1168200" progId="Equation.DSMT4">
                  <p:embed/>
                  <p:pic>
                    <p:nvPicPr>
                      <p:cNvPr id="0" name=""/>
                      <p:cNvPicPr/>
                      <p:nvPr/>
                    </p:nvPicPr>
                    <p:blipFill>
                      <a:blip r:embed="rId5"/>
                      <a:stretch>
                        <a:fillRect/>
                      </a:stretch>
                    </p:blipFill>
                    <p:spPr>
                      <a:xfrm>
                        <a:off x="4466918" y="3205368"/>
                        <a:ext cx="2497138" cy="2347912"/>
                      </a:xfrm>
                      <a:prstGeom prst="rect">
                        <a:avLst/>
                      </a:prstGeom>
                    </p:spPr>
                  </p:pic>
                </p:oleObj>
              </mc:Fallback>
            </mc:AlternateContent>
          </a:graphicData>
        </a:graphic>
      </p:graphicFrame>
      <p:sp>
        <p:nvSpPr>
          <p:cNvPr id="6" name="Rectangle 5"/>
          <p:cNvSpPr/>
          <p:nvPr/>
        </p:nvSpPr>
        <p:spPr>
          <a:xfrm>
            <a:off x="4466918" y="3060110"/>
            <a:ext cx="2634018" cy="2638428"/>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337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Sound wave in gases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99700" y="1737360"/>
            <a:ext cx="11253559" cy="4023360"/>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In deriving the wave equation for the longitudinal wave,                        , let consider a </a:t>
            </a:r>
            <a:r>
              <a:rPr lang="en-US" sz="2400" b="1" dirty="0" smtClean="0">
                <a:solidFill>
                  <a:srgbClr val="FF0000"/>
                </a:solidFill>
                <a:latin typeface="Times New Roman" panose="02020603050405020304" pitchFamily="18" charset="0"/>
                <a:cs typeface="Times New Roman" panose="02020603050405020304" pitchFamily="18" charset="0"/>
              </a:rPr>
              <a:t>fixed mass of gas in a  volume</a:t>
            </a:r>
            <a:r>
              <a:rPr lang="en-US" sz="24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Under the influence of the longitudinal or sound wave</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C99F37-6FE3-4951-8502-D2FD83BFB6C8}" type="slidenum">
              <a:rPr lang="en-US" smtClean="0"/>
              <a:t>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317685807"/>
              </p:ext>
            </p:extLst>
          </p:nvPr>
        </p:nvGraphicFramePr>
        <p:xfrm>
          <a:off x="3005042" y="2994977"/>
          <a:ext cx="4940300" cy="1508125"/>
        </p:xfrm>
        <a:graphic>
          <a:graphicData uri="http://schemas.openxmlformats.org/presentationml/2006/ole">
            <mc:AlternateContent xmlns:mc="http://schemas.openxmlformats.org/markup-compatibility/2006">
              <mc:Choice xmlns:v="urn:schemas-microsoft-com:vml" Requires="v">
                <p:oleObj spid="_x0000_s1257" name="Equation" r:id="rId4" imgW="2247840" imgH="685800" progId="Equation.DSMT4">
                  <p:embed/>
                </p:oleObj>
              </mc:Choice>
              <mc:Fallback>
                <p:oleObj name="Equation" r:id="rId4" imgW="2247840" imgH="685800" progId="Equation.DSMT4">
                  <p:embed/>
                  <p:pic>
                    <p:nvPicPr>
                      <p:cNvPr id="0" name=""/>
                      <p:cNvPicPr/>
                      <p:nvPr/>
                    </p:nvPicPr>
                    <p:blipFill>
                      <a:blip r:embed="rId5"/>
                      <a:stretch>
                        <a:fillRect/>
                      </a:stretch>
                    </p:blipFill>
                    <p:spPr>
                      <a:xfrm>
                        <a:off x="3005042" y="2994977"/>
                        <a:ext cx="4940300" cy="1508125"/>
                      </a:xfrm>
                      <a:prstGeom prst="rect">
                        <a:avLst/>
                      </a:prstGeom>
                    </p:spPr>
                  </p:pic>
                </p:oleObj>
              </mc:Fallback>
            </mc:AlternateContent>
          </a:graphicData>
        </a:graphic>
      </p:graphicFrame>
      <p:sp>
        <p:nvSpPr>
          <p:cNvPr id="8" name="Rectangle 7"/>
          <p:cNvSpPr/>
          <p:nvPr/>
        </p:nvSpPr>
        <p:spPr>
          <a:xfrm>
            <a:off x="4762878" y="3030942"/>
            <a:ext cx="643943" cy="16871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5084850" y="4708984"/>
            <a:ext cx="15182" cy="50299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383147" y="5211975"/>
            <a:ext cx="3833746"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Equilibrium state parameters</a:t>
            </a:r>
            <a:endParaRPr lang="en-US"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640936" y="3518207"/>
            <a:ext cx="3833746"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Disturbed state parameters</a:t>
            </a:r>
            <a:endParaRPr lang="en-US" sz="2400" dirty="0">
              <a:latin typeface="Times New Roman" panose="02020603050405020304" pitchFamily="18" charset="0"/>
              <a:cs typeface="Times New Roman" panose="02020603050405020304" pitchFamily="18" charset="0"/>
            </a:endParaRPr>
          </a:p>
        </p:txBody>
      </p:sp>
      <p:sp>
        <p:nvSpPr>
          <p:cNvPr id="13" name="Rectangle 12"/>
          <p:cNvSpPr/>
          <p:nvPr/>
        </p:nvSpPr>
        <p:spPr>
          <a:xfrm>
            <a:off x="6768547" y="2991522"/>
            <a:ext cx="1176795" cy="16871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7945342" y="3829445"/>
            <a:ext cx="69559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 name="Object 4"/>
          <p:cNvGraphicFramePr>
            <a:graphicFrameLocks noChangeAspect="1"/>
          </p:cNvGraphicFramePr>
          <p:nvPr>
            <p:extLst>
              <p:ext uri="{D42A27DB-BD31-4B8C-83A1-F6EECF244321}">
                <p14:modId xmlns:p14="http://schemas.microsoft.com/office/powerpoint/2010/main" val="1772941347"/>
              </p:ext>
            </p:extLst>
          </p:nvPr>
        </p:nvGraphicFramePr>
        <p:xfrm>
          <a:off x="7452709" y="1540765"/>
          <a:ext cx="1700024" cy="838040"/>
        </p:xfrm>
        <a:graphic>
          <a:graphicData uri="http://schemas.openxmlformats.org/presentationml/2006/ole">
            <mc:AlternateContent xmlns:mc="http://schemas.openxmlformats.org/markup-compatibility/2006">
              <mc:Choice xmlns:v="urn:schemas-microsoft-com:vml" Requires="v">
                <p:oleObj spid="_x0000_s1258" name="Equation" r:id="rId6" imgW="901440" imgH="444240" progId="Equation.DSMT4">
                  <p:embed/>
                </p:oleObj>
              </mc:Choice>
              <mc:Fallback>
                <p:oleObj name="Equation" r:id="rId6" imgW="901440" imgH="444240" progId="Equation.DSMT4">
                  <p:embed/>
                  <p:pic>
                    <p:nvPicPr>
                      <p:cNvPr id="0" name=""/>
                      <p:cNvPicPr/>
                      <p:nvPr/>
                    </p:nvPicPr>
                    <p:blipFill>
                      <a:blip r:embed="rId7"/>
                      <a:stretch>
                        <a:fillRect/>
                      </a:stretch>
                    </p:blipFill>
                    <p:spPr>
                      <a:xfrm>
                        <a:off x="7452709" y="1540765"/>
                        <a:ext cx="1700024" cy="83804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1415390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Specific Acoustic Impedance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845733"/>
            <a:ext cx="10429312" cy="4387641"/>
          </a:xfrm>
        </p:spPr>
        <p:txBody>
          <a:bodyPr>
            <a:normAutofit/>
          </a:bodyPr>
          <a:lstStyle/>
          <a:p>
            <a:r>
              <a:rPr lang="en-US" sz="2400" b="1" dirty="0">
                <a:solidFill>
                  <a:srgbClr val="FF0000"/>
                </a:solidFill>
                <a:latin typeface="Times New Roman" panose="02020603050405020304" pitchFamily="18" charset="0"/>
                <a:cs typeface="Times New Roman" panose="02020603050405020304" pitchFamily="18" charset="0"/>
              </a:rPr>
              <a:t>Specific Acoustic Impedance </a:t>
            </a:r>
            <a:r>
              <a:rPr lang="en-US" sz="2400" dirty="0">
                <a:latin typeface="Times New Roman" panose="02020603050405020304" pitchFamily="18" charset="0"/>
                <a:cs typeface="Times New Roman" panose="02020603050405020304" pitchFamily="18" charset="0"/>
              </a:rPr>
              <a:t>= excess pressure/particle velocity </a:t>
            </a:r>
            <a:r>
              <a:rPr lang="en-US" sz="24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For a wave in a positive x-direction:</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For a wave in a negative x-direction :  </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unit is given as kg m</a:t>
            </a:r>
            <a:r>
              <a:rPr lang="en-US" sz="2400" baseline="30000" dirty="0" smtClean="0">
                <a:latin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cs typeface="Times New Roman" panose="02020603050405020304" pitchFamily="18" charset="0"/>
              </a:rPr>
              <a:t> s</a:t>
            </a:r>
            <a:r>
              <a:rPr lang="en-US" sz="2400" baseline="30000" dirty="0" smtClean="0">
                <a:latin typeface="Times New Roman" panose="02020603050405020304" pitchFamily="18" charset="0"/>
                <a:cs typeface="Times New Roman" panose="02020603050405020304" pitchFamily="18" charset="0"/>
              </a:rPr>
              <a:t>-1</a:t>
            </a:r>
            <a:r>
              <a:rPr lang="en-US" sz="24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Specific acoustic impedances of air, water and steel in the unit are  400, 1.45 x 10</a:t>
            </a:r>
            <a:r>
              <a:rPr lang="en-US" sz="2400" baseline="30000" dirty="0" smtClean="0">
                <a:latin typeface="Times New Roman" panose="02020603050405020304" pitchFamily="18" charset="0"/>
                <a:cs typeface="Times New Roman" panose="02020603050405020304" pitchFamily="18" charset="0"/>
              </a:rPr>
              <a:t>6</a:t>
            </a:r>
            <a:r>
              <a:rPr lang="en-US" sz="2400" dirty="0" smtClean="0">
                <a:latin typeface="Times New Roman" panose="02020603050405020304" pitchFamily="18" charset="0"/>
                <a:cs typeface="Times New Roman" panose="02020603050405020304" pitchFamily="18" charset="0"/>
              </a:rPr>
              <a:t> and 3.9 x 10</a:t>
            </a:r>
            <a:r>
              <a:rPr lang="en-US" sz="2400" baseline="30000" dirty="0" smtClean="0">
                <a:latin typeface="Times New Roman" panose="02020603050405020304" pitchFamily="18" charset="0"/>
                <a:cs typeface="Times New Roman" panose="02020603050405020304" pitchFamily="18" charset="0"/>
              </a:rPr>
              <a:t>7</a:t>
            </a:r>
            <a:r>
              <a:rPr lang="en-US" sz="2400" dirty="0">
                <a:latin typeface="Times New Roman" panose="02020603050405020304" pitchFamily="18" charset="0"/>
                <a:cs typeface="Times New Roman" panose="02020603050405020304" pitchFamily="18" charset="0"/>
              </a:rPr>
              <a:t> kg m</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s</a:t>
            </a:r>
            <a:r>
              <a:rPr lang="en-US" sz="2400" baseline="30000" dirty="0">
                <a:latin typeface="Times New Roman" panose="02020603050405020304" pitchFamily="18" charset="0"/>
                <a:cs typeface="Times New Roman" panose="02020603050405020304" pitchFamily="18" charset="0"/>
              </a:rPr>
              <a:t>-1</a:t>
            </a:r>
            <a:r>
              <a:rPr lang="en-US" sz="2400" dirty="0" smtClean="0">
                <a:latin typeface="Times New Roman" panose="02020603050405020304" pitchFamily="18" charset="0"/>
                <a:cs typeface="Times New Roman" panose="02020603050405020304" pitchFamily="18" charset="0"/>
              </a:rPr>
              <a:t>, respectively. </a:t>
            </a:r>
            <a:endParaRPr lang="en-US" sz="2400" dirty="0">
              <a:latin typeface="Times New Roman" panose="02020603050405020304" pitchFamily="18" charset="0"/>
              <a:cs typeface="Times New Roman" panose="02020603050405020304" pitchFamily="18" charset="0"/>
            </a:endParaRPr>
          </a:p>
          <a:p>
            <a:endParaRPr lang="en-US" sz="2400" dirty="0"/>
          </a:p>
        </p:txBody>
      </p:sp>
      <p:sp>
        <p:nvSpPr>
          <p:cNvPr id="4" name="Slide Number Placeholder 3"/>
          <p:cNvSpPr>
            <a:spLocks noGrp="1"/>
          </p:cNvSpPr>
          <p:nvPr>
            <p:ph type="sldNum" sz="quarter" idx="12"/>
          </p:nvPr>
        </p:nvSpPr>
        <p:spPr/>
        <p:txBody>
          <a:bodyPr/>
          <a:lstStyle/>
          <a:p>
            <a:fld id="{40C99F37-6FE3-4951-8502-D2FD83BFB6C8}" type="slidenum">
              <a:rPr lang="en-US" smtClean="0"/>
              <a:t>20</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08552897"/>
              </p:ext>
            </p:extLst>
          </p:nvPr>
        </p:nvGraphicFramePr>
        <p:xfrm>
          <a:off x="2423935" y="2754884"/>
          <a:ext cx="6864350" cy="1501775"/>
        </p:xfrm>
        <a:graphic>
          <a:graphicData uri="http://schemas.openxmlformats.org/presentationml/2006/ole">
            <mc:AlternateContent xmlns:mc="http://schemas.openxmlformats.org/markup-compatibility/2006">
              <mc:Choice xmlns:v="urn:schemas-microsoft-com:vml" Requires="v">
                <p:oleObj spid="_x0000_s9607" name="Equation" r:id="rId4" imgW="3365280" imgH="736560" progId="Equation.DSMT4">
                  <p:embed/>
                </p:oleObj>
              </mc:Choice>
              <mc:Fallback>
                <p:oleObj name="Equation" r:id="rId4" imgW="3365280" imgH="736560" progId="Equation.DSMT4">
                  <p:embed/>
                  <p:pic>
                    <p:nvPicPr>
                      <p:cNvPr id="0" name=""/>
                      <p:cNvPicPr/>
                      <p:nvPr/>
                    </p:nvPicPr>
                    <p:blipFill>
                      <a:blip r:embed="rId5"/>
                      <a:stretch>
                        <a:fillRect/>
                      </a:stretch>
                    </p:blipFill>
                    <p:spPr>
                      <a:xfrm>
                        <a:off x="2423935" y="2754884"/>
                        <a:ext cx="6864350" cy="150177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970162986"/>
              </p:ext>
            </p:extLst>
          </p:nvPr>
        </p:nvGraphicFramePr>
        <p:xfrm>
          <a:off x="9668033" y="1737360"/>
          <a:ext cx="763853" cy="541349"/>
        </p:xfrm>
        <a:graphic>
          <a:graphicData uri="http://schemas.openxmlformats.org/presentationml/2006/ole">
            <mc:AlternateContent xmlns:mc="http://schemas.openxmlformats.org/markup-compatibility/2006">
              <mc:Choice xmlns:v="urn:schemas-microsoft-com:vml" Requires="v">
                <p:oleObj spid="_x0000_s9608" name="Equation" r:id="rId6" imgW="304560" imgH="215640" progId="Equation.DSMT4">
                  <p:embed/>
                </p:oleObj>
              </mc:Choice>
              <mc:Fallback>
                <p:oleObj name="Equation" r:id="rId6" imgW="304560" imgH="215640" progId="Equation.DSMT4">
                  <p:embed/>
                  <p:pic>
                    <p:nvPicPr>
                      <p:cNvPr id="0" name=""/>
                      <p:cNvPicPr/>
                      <p:nvPr/>
                    </p:nvPicPr>
                    <p:blipFill>
                      <a:blip r:embed="rId7"/>
                      <a:stretch>
                        <a:fillRect/>
                      </a:stretch>
                    </p:blipFill>
                    <p:spPr>
                      <a:xfrm>
                        <a:off x="9668033" y="1737360"/>
                        <a:ext cx="763853" cy="54134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39340803"/>
              </p:ext>
            </p:extLst>
          </p:nvPr>
        </p:nvGraphicFramePr>
        <p:xfrm>
          <a:off x="5856110" y="4365033"/>
          <a:ext cx="890587" cy="573088"/>
        </p:xfrm>
        <a:graphic>
          <a:graphicData uri="http://schemas.openxmlformats.org/presentationml/2006/ole">
            <mc:AlternateContent xmlns:mc="http://schemas.openxmlformats.org/markup-compatibility/2006">
              <mc:Choice xmlns:v="urn:schemas-microsoft-com:vml" Requires="v">
                <p:oleObj spid="_x0000_s9609" name="Equation" r:id="rId8" imgW="355320" imgH="228600" progId="Equation.DSMT4">
                  <p:embed/>
                </p:oleObj>
              </mc:Choice>
              <mc:Fallback>
                <p:oleObj name="Equation" r:id="rId8" imgW="355320" imgH="228600" progId="Equation.DSMT4">
                  <p:embed/>
                  <p:pic>
                    <p:nvPicPr>
                      <p:cNvPr id="0" name=""/>
                      <p:cNvPicPr/>
                      <p:nvPr/>
                    </p:nvPicPr>
                    <p:blipFill>
                      <a:blip r:embed="rId9"/>
                      <a:stretch>
                        <a:fillRect/>
                      </a:stretch>
                    </p:blipFill>
                    <p:spPr>
                      <a:xfrm>
                        <a:off x="5856110" y="4365033"/>
                        <a:ext cx="890587" cy="573088"/>
                      </a:xfrm>
                      <a:prstGeom prst="rect">
                        <a:avLst/>
                      </a:prstGeom>
                    </p:spPr>
                  </p:pic>
                </p:oleObj>
              </mc:Fallback>
            </mc:AlternateContent>
          </a:graphicData>
        </a:graphic>
      </p:graphicFrame>
      <p:sp>
        <p:nvSpPr>
          <p:cNvPr id="8" name="Rectangle 7"/>
          <p:cNvSpPr/>
          <p:nvPr/>
        </p:nvSpPr>
        <p:spPr>
          <a:xfrm>
            <a:off x="5635161" y="3480179"/>
            <a:ext cx="601866" cy="6584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901821" y="4326860"/>
            <a:ext cx="844876" cy="6584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52175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The importance of the specific acoustic impedance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The determination of acoustic transmission and reflection at the boundary of two materials having different specific acoustic impedances</a:t>
            </a:r>
            <a:r>
              <a:rPr lang="en-US" sz="24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a sound wave meets a boundary between two media of different </a:t>
            </a:r>
            <a:r>
              <a:rPr lang="en-US" sz="2400" dirty="0" smtClean="0">
                <a:latin typeface="Times New Roman" panose="02020603050405020304" pitchFamily="18" charset="0"/>
                <a:cs typeface="Times New Roman" panose="02020603050405020304" pitchFamily="18" charset="0"/>
              </a:rPr>
              <a:t>specific acoustic impedances, </a:t>
            </a:r>
            <a:r>
              <a:rPr lang="en-US" sz="2400" dirty="0">
                <a:latin typeface="Times New Roman" panose="02020603050405020304" pitchFamily="18" charset="0"/>
                <a:cs typeface="Times New Roman" panose="02020603050405020304" pitchFamily="18" charset="0"/>
              </a:rPr>
              <a:t>two boundary conditions must be met.</a:t>
            </a:r>
          </a:p>
          <a:p>
            <a:pPr marL="0" indent="0">
              <a:buNone/>
            </a:pPr>
            <a:r>
              <a:rPr lang="en-US" sz="2400" dirty="0">
                <a:latin typeface="Times New Roman" panose="02020603050405020304" pitchFamily="18" charset="0"/>
                <a:cs typeface="Times New Roman" panose="02020603050405020304" pitchFamily="18" charset="0"/>
              </a:rPr>
              <a:t>	(1) the continuity of particle velocity </a:t>
            </a:r>
          </a:p>
          <a:p>
            <a:pPr marL="0" indent="0">
              <a:buNone/>
            </a:pPr>
            <a:r>
              <a:rPr lang="en-US" sz="2400" dirty="0">
                <a:latin typeface="Times New Roman" panose="02020603050405020304" pitchFamily="18" charset="0"/>
                <a:cs typeface="Times New Roman" panose="02020603050405020304" pitchFamily="18" charset="0"/>
              </a:rPr>
              <a:t>	(2</a:t>
            </a:r>
            <a:r>
              <a:rPr lang="en-US" sz="2400" dirty="0" smtClean="0">
                <a:latin typeface="Times New Roman" panose="02020603050405020304" pitchFamily="18" charset="0"/>
                <a:cs typeface="Times New Roman" panose="02020603050405020304" pitchFamily="18" charset="0"/>
              </a:rPr>
              <a:t>) the continuity of  </a:t>
            </a:r>
            <a:r>
              <a:rPr lang="en-US" sz="2400" dirty="0">
                <a:latin typeface="Times New Roman" panose="02020603050405020304" pitchFamily="18" charset="0"/>
                <a:cs typeface="Times New Roman" panose="02020603050405020304" pitchFamily="18" charset="0"/>
              </a:rPr>
              <a:t>the acoustic excess pressure </a:t>
            </a:r>
            <a:r>
              <a:rPr lang="en-US" sz="2400" i="1" dirty="0">
                <a:latin typeface="Times New Roman" panose="02020603050405020304" pitchFamily="18" charset="0"/>
                <a:cs typeface="Times New Roman" panose="02020603050405020304" pitchFamily="18" charset="0"/>
              </a:rPr>
              <a:t>p</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Physically, this ensures that the two media are in complete contact everywhere across the boundary.</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C99F37-6FE3-4951-8502-D2FD83BFB6C8}" type="slidenum">
              <a:rPr lang="en-US" smtClean="0"/>
              <a:t>21</a:t>
            </a:fld>
            <a:endParaRPr lang="en-US"/>
          </a:p>
        </p:txBody>
      </p:sp>
    </p:spTree>
    <p:extLst>
      <p:ext uri="{BB962C8B-B14F-4D97-AF65-F5344CB8AC3E}">
        <p14:creationId xmlns:p14="http://schemas.microsoft.com/office/powerpoint/2010/main" val="19159886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730" y="0"/>
            <a:ext cx="10532343" cy="1450757"/>
          </a:xfrm>
        </p:spPr>
        <p:txBody>
          <a:bodyPr/>
          <a:lstStyle/>
          <a:p>
            <a:r>
              <a:rPr lang="en-US" b="1" dirty="0" smtClean="0">
                <a:latin typeface="Times New Roman" panose="02020603050405020304" pitchFamily="18" charset="0"/>
                <a:cs typeface="Times New Roman" panose="02020603050405020304" pitchFamily="18" charset="0"/>
              </a:rPr>
              <a:t>Reflection and transmission coefficients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554567" y="1845734"/>
            <a:ext cx="8397027" cy="4023360"/>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According to the boundary conditions</a:t>
            </a: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Because                  (</a:t>
            </a:r>
            <a:r>
              <a:rPr lang="en-US" sz="2400" b="1" dirty="0" smtClean="0">
                <a:solidFill>
                  <a:srgbClr val="FF0000"/>
                </a:solidFill>
                <a:latin typeface="Times New Roman" panose="02020603050405020304" pitchFamily="18" charset="0"/>
                <a:cs typeface="Times New Roman" panose="02020603050405020304" pitchFamily="18" charset="0"/>
              </a:rPr>
              <a:t>from slide #20</a:t>
            </a:r>
            <a:r>
              <a:rPr lang="en-US" sz="2400" dirty="0" smtClean="0">
                <a:latin typeface="Times New Roman" panose="02020603050405020304" pitchFamily="18" charset="0"/>
                <a:cs typeface="Times New Roman" panose="02020603050405020304" pitchFamily="18" charset="0"/>
              </a:rPr>
              <a:t>) and substituting corresponding excess pressures into above equation and determine both coefficients.</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C99F37-6FE3-4951-8502-D2FD83BFB6C8}" type="slidenum">
              <a:rPr lang="en-US" smtClean="0"/>
              <a:t>22</a:t>
            </a:fld>
            <a:endParaRPr lang="en-US"/>
          </a:p>
        </p:txBody>
      </p:sp>
      <p:pic>
        <p:nvPicPr>
          <p:cNvPr id="5" name="Picture 4"/>
          <p:cNvPicPr>
            <a:picLocks noChangeAspect="1"/>
          </p:cNvPicPr>
          <p:nvPr/>
        </p:nvPicPr>
        <p:blipFill>
          <a:blip r:embed="rId4"/>
          <a:stretch>
            <a:fillRect/>
          </a:stretch>
        </p:blipFill>
        <p:spPr>
          <a:xfrm>
            <a:off x="195758" y="1450757"/>
            <a:ext cx="3178258" cy="3025375"/>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83683407"/>
              </p:ext>
            </p:extLst>
          </p:nvPr>
        </p:nvGraphicFramePr>
        <p:xfrm>
          <a:off x="5545875" y="2336643"/>
          <a:ext cx="1561788" cy="921711"/>
        </p:xfrm>
        <a:graphic>
          <a:graphicData uri="http://schemas.openxmlformats.org/presentationml/2006/ole">
            <mc:AlternateContent xmlns:mc="http://schemas.openxmlformats.org/markup-compatibility/2006">
              <mc:Choice xmlns:v="urn:schemas-microsoft-com:vml" Requires="v">
                <p:oleObj spid="_x0000_s14802" name="Equation" r:id="rId5" imgW="774360" imgH="457200" progId="Equation.DSMT4">
                  <p:embed/>
                </p:oleObj>
              </mc:Choice>
              <mc:Fallback>
                <p:oleObj name="Equation" r:id="rId5" imgW="774360" imgH="457200" progId="Equation.DSMT4">
                  <p:embed/>
                  <p:pic>
                    <p:nvPicPr>
                      <p:cNvPr id="0" name=""/>
                      <p:cNvPicPr/>
                      <p:nvPr/>
                    </p:nvPicPr>
                    <p:blipFill>
                      <a:blip r:embed="rId6"/>
                      <a:stretch>
                        <a:fillRect/>
                      </a:stretch>
                    </p:blipFill>
                    <p:spPr>
                      <a:xfrm>
                        <a:off x="5545875" y="2336643"/>
                        <a:ext cx="1561788" cy="921711"/>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15595198"/>
              </p:ext>
            </p:extLst>
          </p:nvPr>
        </p:nvGraphicFramePr>
        <p:xfrm>
          <a:off x="4834743" y="3399813"/>
          <a:ext cx="1100137" cy="409575"/>
        </p:xfrm>
        <a:graphic>
          <a:graphicData uri="http://schemas.openxmlformats.org/presentationml/2006/ole">
            <mc:AlternateContent xmlns:mc="http://schemas.openxmlformats.org/markup-compatibility/2006">
              <mc:Choice xmlns:v="urn:schemas-microsoft-com:vml" Requires="v">
                <p:oleObj spid="_x0000_s14803" name="Equation" r:id="rId7" imgW="545760" imgH="203040" progId="Equation.DSMT4">
                  <p:embed/>
                </p:oleObj>
              </mc:Choice>
              <mc:Fallback>
                <p:oleObj name="Equation" r:id="rId7" imgW="545760" imgH="203040" progId="Equation.DSMT4">
                  <p:embed/>
                  <p:pic>
                    <p:nvPicPr>
                      <p:cNvPr id="0" name=""/>
                      <p:cNvPicPr/>
                      <p:nvPr/>
                    </p:nvPicPr>
                    <p:blipFill>
                      <a:blip r:embed="rId8"/>
                      <a:stretch>
                        <a:fillRect/>
                      </a:stretch>
                    </p:blipFill>
                    <p:spPr>
                      <a:xfrm>
                        <a:off x="4834743" y="3399813"/>
                        <a:ext cx="1100137" cy="4095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730756552"/>
              </p:ext>
            </p:extLst>
          </p:nvPr>
        </p:nvGraphicFramePr>
        <p:xfrm>
          <a:off x="2267184" y="4476132"/>
          <a:ext cx="2213663" cy="1614129"/>
        </p:xfrm>
        <a:graphic>
          <a:graphicData uri="http://schemas.openxmlformats.org/presentationml/2006/ole">
            <mc:AlternateContent xmlns:mc="http://schemas.openxmlformats.org/markup-compatibility/2006">
              <mc:Choice xmlns:v="urn:schemas-microsoft-com:vml" Requires="v">
                <p:oleObj spid="_x0000_s14804" name="Equation" r:id="rId9" imgW="1218960" imgH="888840" progId="Equation.DSMT4">
                  <p:embed/>
                </p:oleObj>
              </mc:Choice>
              <mc:Fallback>
                <p:oleObj name="Equation" r:id="rId9" imgW="1218960" imgH="888840" progId="Equation.DSMT4">
                  <p:embed/>
                  <p:pic>
                    <p:nvPicPr>
                      <p:cNvPr id="0" name=""/>
                      <p:cNvPicPr/>
                      <p:nvPr/>
                    </p:nvPicPr>
                    <p:blipFill>
                      <a:blip r:embed="rId10"/>
                      <a:stretch>
                        <a:fillRect/>
                      </a:stretch>
                    </p:blipFill>
                    <p:spPr>
                      <a:xfrm>
                        <a:off x="2267184" y="4476132"/>
                        <a:ext cx="2213663" cy="1614129"/>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723486930"/>
              </p:ext>
            </p:extLst>
          </p:nvPr>
        </p:nvGraphicFramePr>
        <p:xfrm>
          <a:off x="7288034" y="4484138"/>
          <a:ext cx="2420937" cy="1614487"/>
        </p:xfrm>
        <a:graphic>
          <a:graphicData uri="http://schemas.openxmlformats.org/presentationml/2006/ole">
            <mc:AlternateContent xmlns:mc="http://schemas.openxmlformats.org/markup-compatibility/2006">
              <mc:Choice xmlns:v="urn:schemas-microsoft-com:vml" Requires="v">
                <p:oleObj spid="_x0000_s14805" name="Equation" r:id="rId11" imgW="1333440" imgH="888840" progId="Equation.DSMT4">
                  <p:embed/>
                </p:oleObj>
              </mc:Choice>
              <mc:Fallback>
                <p:oleObj name="Equation" r:id="rId11" imgW="1333440" imgH="888840" progId="Equation.DSMT4">
                  <p:embed/>
                  <p:pic>
                    <p:nvPicPr>
                      <p:cNvPr id="0" name=""/>
                      <p:cNvPicPr/>
                      <p:nvPr/>
                    </p:nvPicPr>
                    <p:blipFill>
                      <a:blip r:embed="rId12"/>
                      <a:stretch>
                        <a:fillRect/>
                      </a:stretch>
                    </p:blipFill>
                    <p:spPr>
                      <a:xfrm>
                        <a:off x="7288034" y="4484138"/>
                        <a:ext cx="2420937" cy="1614487"/>
                      </a:xfrm>
                      <a:prstGeom prst="rect">
                        <a:avLst/>
                      </a:prstGeom>
                    </p:spPr>
                  </p:pic>
                </p:oleObj>
              </mc:Fallback>
            </mc:AlternateContent>
          </a:graphicData>
        </a:graphic>
      </p:graphicFrame>
    </p:spTree>
    <p:extLst>
      <p:ext uri="{BB962C8B-B14F-4D97-AF65-F5344CB8AC3E}">
        <p14:creationId xmlns:p14="http://schemas.microsoft.com/office/powerpoint/2010/main" val="21086895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03723"/>
            <a:ext cx="10058400" cy="740339"/>
          </a:xfrm>
        </p:spPr>
        <p:txBody>
          <a:bodyPr/>
          <a:lstStyle/>
          <a:p>
            <a:r>
              <a:rPr lang="en-US" b="1" dirty="0" smtClean="0">
                <a:latin typeface="Times New Roman" panose="02020603050405020304" pitchFamily="18" charset="0"/>
                <a:cs typeface="Times New Roman" panose="02020603050405020304" pitchFamily="18" charset="0"/>
              </a:rPr>
              <a:t>Example : boundary conditions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0C99F37-6FE3-4951-8502-D2FD83BFB6C8}" type="slidenum">
              <a:rPr lang="en-US" smtClean="0"/>
              <a:t>23</a:t>
            </a:fld>
            <a:endParaRPr lang="en-US"/>
          </a:p>
        </p:txBody>
      </p:sp>
      <p:pic>
        <p:nvPicPr>
          <p:cNvPr id="6" name="Picture 5"/>
          <p:cNvPicPr>
            <a:picLocks noChangeAspect="1"/>
          </p:cNvPicPr>
          <p:nvPr/>
        </p:nvPicPr>
        <p:blipFill>
          <a:blip r:embed="rId2"/>
          <a:stretch>
            <a:fillRect/>
          </a:stretch>
        </p:blipFill>
        <p:spPr>
          <a:xfrm>
            <a:off x="1097280" y="944004"/>
            <a:ext cx="10741376" cy="5220436"/>
          </a:xfrm>
          <a:prstGeom prst="rect">
            <a:avLst/>
          </a:prstGeom>
        </p:spPr>
      </p:pic>
    </p:spTree>
    <p:extLst>
      <p:ext uri="{BB962C8B-B14F-4D97-AF65-F5344CB8AC3E}">
        <p14:creationId xmlns:p14="http://schemas.microsoft.com/office/powerpoint/2010/main" val="28096189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Reflection and transmission of sound intensity</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400" dirty="0" smtClean="0">
                <a:latin typeface="Times New Roman" panose="02020603050405020304" pitchFamily="18" charset="0"/>
                <a:cs typeface="Times New Roman" panose="02020603050405020304" pitchFamily="18" charset="0"/>
              </a:rPr>
              <a:t>The intensity coefficients of reflection and transmission are given by</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C99F37-6FE3-4951-8502-D2FD83BFB6C8}" type="slidenum">
              <a:rPr lang="en-US" smtClean="0"/>
              <a:t>24</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35748152"/>
              </p:ext>
            </p:extLst>
          </p:nvPr>
        </p:nvGraphicFramePr>
        <p:xfrm>
          <a:off x="4798088" y="2463516"/>
          <a:ext cx="2005013" cy="1844675"/>
        </p:xfrm>
        <a:graphic>
          <a:graphicData uri="http://schemas.openxmlformats.org/presentationml/2006/ole">
            <mc:AlternateContent xmlns:mc="http://schemas.openxmlformats.org/markup-compatibility/2006">
              <mc:Choice xmlns:v="urn:schemas-microsoft-com:vml" Requires="v">
                <p:oleObj spid="_x0000_s15559" name="Equation" r:id="rId3" imgW="1104840" imgH="1015920" progId="Equation.DSMT4">
                  <p:embed/>
                </p:oleObj>
              </mc:Choice>
              <mc:Fallback>
                <p:oleObj name="Equation" r:id="rId3" imgW="1104840" imgH="1015920" progId="Equation.DSMT4">
                  <p:embed/>
                  <p:pic>
                    <p:nvPicPr>
                      <p:cNvPr id="0" name=""/>
                      <p:cNvPicPr/>
                      <p:nvPr/>
                    </p:nvPicPr>
                    <p:blipFill>
                      <a:blip r:embed="rId4"/>
                      <a:stretch>
                        <a:fillRect/>
                      </a:stretch>
                    </p:blipFill>
                    <p:spPr>
                      <a:xfrm>
                        <a:off x="4798088" y="2463516"/>
                        <a:ext cx="2005013" cy="1844675"/>
                      </a:xfrm>
                      <a:prstGeom prst="rect">
                        <a:avLst/>
                      </a:prstGeom>
                    </p:spPr>
                  </p:pic>
                </p:oleObj>
              </mc:Fallback>
            </mc:AlternateContent>
          </a:graphicData>
        </a:graphic>
      </p:graphicFrame>
      <p:sp>
        <p:nvSpPr>
          <p:cNvPr id="6" name="TextBox 5"/>
          <p:cNvSpPr txBox="1"/>
          <p:nvPr/>
        </p:nvSpPr>
        <p:spPr>
          <a:xfrm>
            <a:off x="2033516" y="5474858"/>
            <a:ext cx="8699455"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Note : the expressions are applied for normal incidence only.</a:t>
            </a:r>
            <a:endParaRPr lang="en-US" sz="24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016759195"/>
              </p:ext>
            </p:extLst>
          </p:nvPr>
        </p:nvGraphicFramePr>
        <p:xfrm>
          <a:off x="2689747" y="4470752"/>
          <a:ext cx="5972738" cy="936677"/>
        </p:xfrm>
        <a:graphic>
          <a:graphicData uri="http://schemas.openxmlformats.org/presentationml/2006/ole">
            <mc:AlternateContent xmlns:mc="http://schemas.openxmlformats.org/markup-compatibility/2006">
              <mc:Choice xmlns:v="urn:schemas-microsoft-com:vml" Requires="v">
                <p:oleObj spid="_x0000_s15560" name="Equation" r:id="rId5" imgW="2755800" imgH="431640" progId="Equation.DSMT4">
                  <p:embed/>
                </p:oleObj>
              </mc:Choice>
              <mc:Fallback>
                <p:oleObj name="Equation" r:id="rId5" imgW="2755800" imgH="431640" progId="Equation.DSMT4">
                  <p:embed/>
                  <p:pic>
                    <p:nvPicPr>
                      <p:cNvPr id="0" name=""/>
                      <p:cNvPicPr/>
                      <p:nvPr/>
                    </p:nvPicPr>
                    <p:blipFill>
                      <a:blip r:embed="rId6"/>
                      <a:stretch>
                        <a:fillRect/>
                      </a:stretch>
                    </p:blipFill>
                    <p:spPr>
                      <a:xfrm>
                        <a:off x="2689747" y="4470752"/>
                        <a:ext cx="5972738" cy="936677"/>
                      </a:xfrm>
                      <a:prstGeom prst="rect">
                        <a:avLst/>
                      </a:prstGeom>
                    </p:spPr>
                  </p:pic>
                </p:oleObj>
              </mc:Fallback>
            </mc:AlternateContent>
          </a:graphicData>
        </a:graphic>
      </p:graphicFrame>
    </p:spTree>
    <p:extLst>
      <p:ext uri="{BB962C8B-B14F-4D97-AF65-F5344CB8AC3E}">
        <p14:creationId xmlns:p14="http://schemas.microsoft.com/office/powerpoint/2010/main" val="17740954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937" y="0"/>
            <a:ext cx="10058400" cy="870089"/>
          </a:xfrm>
        </p:spPr>
        <p:txBody>
          <a:bodyPr/>
          <a:lstStyle/>
          <a:p>
            <a:r>
              <a:rPr lang="en-US" b="1" dirty="0">
                <a:latin typeface="Times New Roman" panose="02020603050405020304" pitchFamily="18" charset="0"/>
                <a:cs typeface="Times New Roman" panose="02020603050405020304" pitchFamily="18" charset="0"/>
              </a:rPr>
              <a:t>A</a:t>
            </a:r>
            <a:r>
              <a:rPr lang="en-US" b="1" dirty="0" smtClean="0">
                <a:latin typeface="Times New Roman" panose="02020603050405020304" pitchFamily="18" charset="0"/>
                <a:cs typeface="Times New Roman" panose="02020603050405020304" pitchFamily="18" charset="0"/>
              </a:rPr>
              <a:t>coustic impedance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a:p>
        </p:txBody>
      </p:sp>
      <p:pic>
        <p:nvPicPr>
          <p:cNvPr id="7170" name="Picture 2" descr="http://www.nanomedicine.com/NMI/Tables/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8880" y="75463"/>
            <a:ext cx="5996544" cy="45663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641760" y="6377564"/>
            <a:ext cx="5049972" cy="369332"/>
          </a:xfrm>
          <a:prstGeom prst="rect">
            <a:avLst/>
          </a:prstGeom>
        </p:spPr>
        <p:txBody>
          <a:bodyPr wrap="none">
            <a:spAutoFit/>
          </a:bodyPr>
          <a:lstStyle/>
          <a:p>
            <a:r>
              <a:rPr lang="en-US" dirty="0" smtClean="0"/>
              <a:t>http://www.nanomedicine.com/NMI/Tables/4.3.jpg</a:t>
            </a:r>
            <a:endParaRPr lang="en-US" dirty="0"/>
          </a:p>
        </p:txBody>
      </p:sp>
      <p:pic>
        <p:nvPicPr>
          <p:cNvPr id="7172" name="Picture 4" descr="http://www.cyberphysics.co.uk/graphics/diagrams/medical/acousticImpedan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536" y="1124681"/>
            <a:ext cx="4583885" cy="47648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 y="6264071"/>
            <a:ext cx="6096000" cy="646331"/>
          </a:xfrm>
          <a:prstGeom prst="rect">
            <a:avLst/>
          </a:prstGeom>
        </p:spPr>
        <p:txBody>
          <a:bodyPr>
            <a:spAutoFit/>
          </a:bodyPr>
          <a:lstStyle/>
          <a:p>
            <a:r>
              <a:rPr lang="en-US" dirty="0" smtClean="0"/>
              <a:t>http://www.cyberphysics.co.uk/topics/medical/Ultrasound/reflectionUS.html</a:t>
            </a:r>
            <a:endParaRPr lang="en-US" dirty="0"/>
          </a:p>
        </p:txBody>
      </p:sp>
      <p:pic>
        <p:nvPicPr>
          <p:cNvPr id="7174" name="Picture 6" descr="http://www.cyberphysics.co.uk/Q&amp;A/KS5/medical/ultrasound/equa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4933" y="5067088"/>
            <a:ext cx="1885952" cy="76240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BC59E16F-13D0-4712-8903-30A06240D071}" type="slidenum">
              <a:rPr lang="en-US" smtClean="0"/>
              <a:t>25</a:t>
            </a:fld>
            <a:endParaRPr lang="en-US"/>
          </a:p>
        </p:txBody>
      </p:sp>
      <p:sp>
        <p:nvSpPr>
          <p:cNvPr id="9" name="Right Arrow 8"/>
          <p:cNvSpPr/>
          <p:nvPr/>
        </p:nvSpPr>
        <p:spPr>
          <a:xfrm>
            <a:off x="6126480" y="2358630"/>
            <a:ext cx="515280" cy="191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6126480" y="3666345"/>
            <a:ext cx="515280" cy="191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76813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1"/>
          </p:nvPr>
        </p:nvSpPr>
        <p:spPr/>
        <p:txBody>
          <a:bodyPr/>
          <a:lstStyle/>
          <a:p>
            <a:fld id="{3FE5C84B-C304-4ED9-8ED6-E7BF87463CDA}" type="slidenum">
              <a:rPr lang="en-US"/>
              <a:pPr/>
              <a:t>26</a:t>
            </a:fld>
            <a:endParaRPr lang="th-TH"/>
          </a:p>
        </p:txBody>
      </p:sp>
      <p:sp>
        <p:nvSpPr>
          <p:cNvPr id="89092" name="Text Box 4"/>
          <p:cNvSpPr txBox="1">
            <a:spLocks noChangeArrowheads="1"/>
          </p:cNvSpPr>
          <p:nvPr/>
        </p:nvSpPr>
        <p:spPr bwMode="auto">
          <a:xfrm>
            <a:off x="1981200" y="381001"/>
            <a:ext cx="8855122" cy="769441"/>
          </a:xfrm>
          <a:prstGeom prst="rect">
            <a:avLst/>
          </a:prstGeom>
          <a:noFill/>
          <a:ln w="9525">
            <a:noFill/>
            <a:miter lim="800000"/>
            <a:headEnd/>
            <a:tailEnd/>
          </a:ln>
          <a:effectLst/>
        </p:spPr>
        <p:txBody>
          <a:bodyPr wrap="square">
            <a:spAutoFit/>
          </a:bodyPr>
          <a:lstStyle/>
          <a:p>
            <a:pPr algn="ctr">
              <a:spcBef>
                <a:spcPct val="50000"/>
              </a:spcBef>
            </a:pPr>
            <a:r>
              <a:rPr lang="en-US" sz="4400" b="1" dirty="0" smtClean="0">
                <a:latin typeface="Times New Roman" panose="02020603050405020304" pitchFamily="18" charset="0"/>
                <a:cs typeface="Times New Roman" panose="02020603050405020304" pitchFamily="18" charset="0"/>
              </a:rPr>
              <a:t>A sonogram from ultrasound scan</a:t>
            </a:r>
            <a:endParaRPr lang="th-TH" sz="4400" b="1" dirty="0">
              <a:latin typeface="Times New Roman" panose="02020603050405020304" pitchFamily="18" charset="0"/>
            </a:endParaRPr>
          </a:p>
        </p:txBody>
      </p:sp>
      <p:pic>
        <p:nvPicPr>
          <p:cNvPr id="89094" name="Picture 6" descr="laxmm_1"/>
          <p:cNvPicPr>
            <a:picLocks noChangeAspect="1" noChangeArrowheads="1" noCrop="1"/>
          </p:cNvPicPr>
          <p:nvPr/>
        </p:nvPicPr>
        <p:blipFill>
          <a:blip r:embed="rId3" cstate="print"/>
          <a:srcRect/>
          <a:stretch>
            <a:fillRect/>
          </a:stretch>
        </p:blipFill>
        <p:spPr bwMode="auto">
          <a:xfrm>
            <a:off x="440123" y="1689560"/>
            <a:ext cx="5657464" cy="3802558"/>
          </a:xfrm>
          <a:prstGeom prst="rect">
            <a:avLst/>
          </a:prstGeom>
          <a:noFill/>
        </p:spPr>
      </p:pic>
      <p:pic>
        <p:nvPicPr>
          <p:cNvPr id="89095" name="Picture 7" descr="Fig%206"/>
          <p:cNvPicPr>
            <a:picLocks noChangeAspect="1" noChangeArrowheads="1" noCrop="1"/>
          </p:cNvPicPr>
          <p:nvPr/>
        </p:nvPicPr>
        <p:blipFill>
          <a:blip r:embed="rId4" cstate="print"/>
          <a:srcRect/>
          <a:stretch>
            <a:fillRect/>
          </a:stretch>
        </p:blipFill>
        <p:spPr bwMode="auto">
          <a:xfrm>
            <a:off x="6388994" y="1689560"/>
            <a:ext cx="5270352" cy="3812145"/>
          </a:xfrm>
          <a:prstGeom prst="rect">
            <a:avLst/>
          </a:prstGeom>
          <a:noFill/>
        </p:spPr>
      </p:pic>
    </p:spTree>
    <p:extLst>
      <p:ext uri="{BB962C8B-B14F-4D97-AF65-F5344CB8AC3E}">
        <p14:creationId xmlns:p14="http://schemas.microsoft.com/office/powerpoint/2010/main" val="7841136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Example : Reflection and transmission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Determine the </a:t>
            </a:r>
            <a:r>
              <a:rPr lang="en-US" sz="2400" b="1" dirty="0" smtClean="0">
                <a:solidFill>
                  <a:srgbClr val="FF0000"/>
                </a:solidFill>
                <a:latin typeface="Times New Roman" panose="02020603050405020304" pitchFamily="18" charset="0"/>
                <a:cs typeface="Times New Roman" panose="02020603050405020304" pitchFamily="18" charset="0"/>
              </a:rPr>
              <a:t>percentage of energy reflection </a:t>
            </a:r>
            <a:r>
              <a:rPr lang="en-US" sz="2400" dirty="0" smtClean="0">
                <a:latin typeface="Times New Roman" panose="02020603050405020304" pitchFamily="18" charset="0"/>
                <a:cs typeface="Times New Roman" panose="02020603050405020304" pitchFamily="18" charset="0"/>
              </a:rPr>
              <a:t>when sound waves are normally incident on a plane steel water interface.</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Determine </a:t>
            </a:r>
            <a:r>
              <a:rPr lang="en-US" sz="2400" b="1" dirty="0" smtClean="0">
                <a:solidFill>
                  <a:srgbClr val="FF0000"/>
                </a:solidFill>
                <a:latin typeface="Times New Roman" panose="02020603050405020304" pitchFamily="18" charset="0"/>
                <a:cs typeface="Times New Roman" panose="02020603050405020304" pitchFamily="18" charset="0"/>
              </a:rPr>
              <a:t>the percentage of energy transmission</a:t>
            </a:r>
            <a:r>
              <a:rPr lang="en-US" sz="2400" dirty="0" smtClean="0">
                <a:latin typeface="Times New Roman" panose="02020603050405020304" pitchFamily="18" charset="0"/>
                <a:cs typeface="Times New Roman" panose="02020603050405020304" pitchFamily="18" charset="0"/>
              </a:rPr>
              <a:t>, if the waves are travelling in water and are normally incident on a plane water-ice interface. </a:t>
            </a: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c values in kg m</a:t>
            </a:r>
            <a:r>
              <a:rPr lang="en-US" sz="2400" baseline="30000" dirty="0" smtClean="0">
                <a:latin typeface="Times New Roman" panose="02020603050405020304" pitchFamily="18" charset="0"/>
                <a:cs typeface="Times New Roman" panose="02020603050405020304" pitchFamily="18" charset="0"/>
                <a:sym typeface="Symbol" panose="05050102010706020507" pitchFamily="18" charset="2"/>
              </a:rPr>
              <a:t>-2</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s</a:t>
            </a:r>
            <a:r>
              <a:rPr lang="en-US" sz="2400" baseline="30000" dirty="0" smtClean="0">
                <a:latin typeface="Times New Roman" panose="02020603050405020304" pitchFamily="18" charset="0"/>
                <a:cs typeface="Times New Roman" panose="02020603050405020304" pitchFamily="18" charset="0"/>
                <a:sym typeface="Symbol" panose="05050102010706020507" pitchFamily="18" charset="2"/>
              </a:rPr>
              <a:t>-1</a:t>
            </a:r>
            <a:r>
              <a:rPr lang="en-US" sz="2400" dirty="0" smtClean="0">
                <a:latin typeface="Times New Roman" panose="02020603050405020304" pitchFamily="18" charset="0"/>
                <a:cs typeface="Times New Roman" panose="02020603050405020304" pitchFamily="18" charset="0"/>
              </a:rPr>
              <a:t>)</a:t>
            </a: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water = 1.43 x 10</a:t>
            </a:r>
            <a:r>
              <a:rPr lang="en-US" sz="2400" baseline="30000" dirty="0" smtClean="0">
                <a:latin typeface="Times New Roman" panose="02020603050405020304" pitchFamily="18" charset="0"/>
                <a:cs typeface="Times New Roman" panose="02020603050405020304" pitchFamily="18" charset="0"/>
              </a:rPr>
              <a:t>6</a:t>
            </a: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ice      =  3.49 x 10</a:t>
            </a:r>
            <a:r>
              <a:rPr lang="en-US" sz="2400" baseline="30000" dirty="0" smtClean="0">
                <a:latin typeface="Times New Roman" panose="02020603050405020304" pitchFamily="18" charset="0"/>
                <a:cs typeface="Times New Roman" panose="02020603050405020304" pitchFamily="18" charset="0"/>
              </a:rPr>
              <a:t>6</a:t>
            </a: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steel  =   3.8 x 10</a:t>
            </a:r>
            <a:r>
              <a:rPr lang="en-US" sz="2400" baseline="30000" dirty="0" smtClean="0">
                <a:latin typeface="Times New Roman" panose="02020603050405020304" pitchFamily="18" charset="0"/>
                <a:cs typeface="Times New Roman" panose="02020603050405020304" pitchFamily="18" charset="0"/>
              </a:rPr>
              <a:t>7</a:t>
            </a:r>
            <a:endParaRPr lang="en-US" sz="2400" baseline="30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C99F37-6FE3-4951-8502-D2FD83BFB6C8}" type="slidenum">
              <a:rPr lang="en-US" smtClean="0"/>
              <a:t>27</a:t>
            </a:fld>
            <a:endParaRPr lang="en-US"/>
          </a:p>
        </p:txBody>
      </p:sp>
    </p:spTree>
    <p:extLst>
      <p:ext uri="{BB962C8B-B14F-4D97-AF65-F5344CB8AC3E}">
        <p14:creationId xmlns:p14="http://schemas.microsoft.com/office/powerpoint/2010/main" val="13514839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64360"/>
            <a:ext cx="10058400" cy="1450757"/>
          </a:xfrm>
        </p:spPr>
        <p:txBody>
          <a:bodyPr/>
          <a:lstStyle/>
          <a:p>
            <a:r>
              <a:rPr lang="en-US" b="1" dirty="0" smtClean="0">
                <a:latin typeface="Times New Roman" panose="02020603050405020304" pitchFamily="18" charset="0"/>
                <a:cs typeface="Times New Roman" panose="02020603050405020304" pitchFamily="18" charset="0"/>
              </a:rPr>
              <a:t>Example : Impedance matching in ear</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833813" y="1845733"/>
            <a:ext cx="4203511" cy="4023360"/>
          </a:xfrm>
        </p:spPr>
        <p:txBody>
          <a:bodyPr>
            <a:no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Tympanic membrane vibrations are transmitted through middle ear </a:t>
            </a:r>
            <a:r>
              <a:rPr lang="en-US" sz="2400" dirty="0" err="1">
                <a:latin typeface="Times New Roman" panose="02020603050405020304" pitchFamily="18" charset="0"/>
                <a:cs typeface="Times New Roman" panose="02020603050405020304" pitchFamily="18" charset="0"/>
              </a:rPr>
              <a:t>ossicles</a:t>
            </a:r>
            <a:r>
              <a:rPr lang="en-US" sz="2400" dirty="0">
                <a:latin typeface="Times New Roman" panose="02020603050405020304" pitchFamily="18" charset="0"/>
                <a:cs typeface="Times New Roman" panose="02020603050405020304" pitchFamily="18" charset="0"/>
              </a:rPr>
              <a:t> to the inner ear (cochlea) via the oval window. </a:t>
            </a: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t>
            </a:r>
            <a:r>
              <a:rPr lang="en-US" sz="2400" dirty="0" err="1">
                <a:latin typeface="Times New Roman" panose="02020603050405020304" pitchFamily="18" charset="0"/>
                <a:cs typeface="Times New Roman" panose="02020603050405020304" pitchFamily="18" charset="0"/>
              </a:rPr>
              <a:t>ossicles</a:t>
            </a:r>
            <a:r>
              <a:rPr lang="en-US" sz="2400" dirty="0">
                <a:latin typeface="Times New Roman" panose="02020603050405020304" pitchFamily="18" charset="0"/>
                <a:cs typeface="Times New Roman" panose="02020603050405020304" pitchFamily="18" charset="0"/>
              </a:rPr>
              <a:t> provide small amount of amplification, but their main role is impedance matching. </a:t>
            </a: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Two main mechanisms involved in the amplification are </a:t>
            </a:r>
            <a:r>
              <a:rPr lang="en-US" sz="2400" b="1" dirty="0" smtClean="0">
                <a:solidFill>
                  <a:srgbClr val="FF0000"/>
                </a:solidFill>
                <a:latin typeface="Times New Roman" panose="02020603050405020304" pitchFamily="18" charset="0"/>
                <a:cs typeface="Times New Roman" panose="02020603050405020304" pitchFamily="18" charset="0"/>
              </a:rPr>
              <a:t>area ratio and lever action</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C99F37-6FE3-4951-8502-D2FD83BFB6C8}" type="slidenum">
              <a:rPr lang="en-US" smtClean="0"/>
              <a:t>28</a:t>
            </a:fld>
            <a:endParaRPr lang="en-US"/>
          </a:p>
        </p:txBody>
      </p:sp>
      <p:pic>
        <p:nvPicPr>
          <p:cNvPr id="18434" name="Picture 2" descr="sound transmission in 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248" y="2213119"/>
            <a:ext cx="7227668" cy="32885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174888" y="6455578"/>
            <a:ext cx="5283369" cy="369332"/>
          </a:xfrm>
          <a:prstGeom prst="rect">
            <a:avLst/>
          </a:prstGeom>
        </p:spPr>
        <p:txBody>
          <a:bodyPr wrap="none">
            <a:spAutoFit/>
          </a:bodyPr>
          <a:lstStyle/>
          <a:p>
            <a:r>
              <a:rPr lang="en-US" dirty="0"/>
              <a:t>http://www.david.curtis.care4free.net/hearingrev.htm</a:t>
            </a:r>
          </a:p>
        </p:txBody>
      </p:sp>
    </p:spTree>
    <p:extLst>
      <p:ext uri="{BB962C8B-B14F-4D97-AF65-F5344CB8AC3E}">
        <p14:creationId xmlns:p14="http://schemas.microsoft.com/office/powerpoint/2010/main" val="25083175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42964"/>
            <a:ext cx="10058400" cy="1450757"/>
          </a:xfrm>
        </p:spPr>
        <p:txBody>
          <a:bodyPr/>
          <a:lstStyle/>
          <a:p>
            <a:r>
              <a:rPr lang="en-US" b="1" dirty="0" smtClean="0">
                <a:latin typeface="Times New Roman" panose="02020603050405020304" pitchFamily="18" charset="0"/>
                <a:cs typeface="Times New Roman" panose="02020603050405020304" pitchFamily="18" charset="0"/>
              </a:rPr>
              <a:t>How the middle ear works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40C99F37-6FE3-4951-8502-D2FD83BFB6C8}" type="slidenum">
              <a:rPr lang="en-US" smtClean="0"/>
              <a:t>29</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964753195"/>
              </p:ext>
            </p:extLst>
          </p:nvPr>
        </p:nvGraphicFramePr>
        <p:xfrm>
          <a:off x="6844009" y="1834246"/>
          <a:ext cx="2781363" cy="1673532"/>
        </p:xfrm>
        <a:graphic>
          <a:graphicData uri="http://schemas.openxmlformats.org/presentationml/2006/ole">
            <mc:AlternateContent xmlns:mc="http://schemas.openxmlformats.org/markup-compatibility/2006">
              <mc:Choice xmlns:v="urn:schemas-microsoft-com:vml" Requires="v">
                <p:oleObj spid="_x0000_s22561" name="Equation" r:id="rId4" imgW="1498320" imgH="901440" progId="Equation.DSMT4">
                  <p:embed/>
                </p:oleObj>
              </mc:Choice>
              <mc:Fallback>
                <p:oleObj name="Equation" r:id="rId4" imgW="1498320" imgH="901440" progId="Equation.DSMT4">
                  <p:embed/>
                  <p:pic>
                    <p:nvPicPr>
                      <p:cNvPr id="0" name=""/>
                      <p:cNvPicPr/>
                      <p:nvPr/>
                    </p:nvPicPr>
                    <p:blipFill>
                      <a:blip r:embed="rId5"/>
                      <a:stretch>
                        <a:fillRect/>
                      </a:stretch>
                    </p:blipFill>
                    <p:spPr>
                      <a:xfrm>
                        <a:off x="6844009" y="1834246"/>
                        <a:ext cx="2781363" cy="1673532"/>
                      </a:xfrm>
                      <a:prstGeom prst="rect">
                        <a:avLst/>
                      </a:prstGeom>
                    </p:spPr>
                  </p:pic>
                </p:oleObj>
              </mc:Fallback>
            </mc:AlternateContent>
          </a:graphicData>
        </a:graphic>
      </p:graphicFrame>
      <p:pic>
        <p:nvPicPr>
          <p:cNvPr id="22553" name="Picture 25" descr="http://michaeldmann.net/pix_8/lever.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6761" y="1207793"/>
            <a:ext cx="3666940" cy="489374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752349" y="6370151"/>
            <a:ext cx="3822778" cy="369332"/>
          </a:xfrm>
          <a:prstGeom prst="rect">
            <a:avLst/>
          </a:prstGeom>
        </p:spPr>
        <p:txBody>
          <a:bodyPr wrap="none">
            <a:spAutoFit/>
          </a:bodyPr>
          <a:lstStyle/>
          <a:p>
            <a:r>
              <a:rPr lang="en-US" dirty="0">
                <a:hlinkClick r:id="rId7"/>
              </a:rPr>
              <a:t>http://michaeldmann.net/mann8.html</a:t>
            </a:r>
            <a:endParaRPr lang="en-US" dirty="0"/>
          </a:p>
        </p:txBody>
      </p:sp>
      <p:sp>
        <p:nvSpPr>
          <p:cNvPr id="10" name="Rectangle 9"/>
          <p:cNvSpPr/>
          <p:nvPr/>
        </p:nvSpPr>
        <p:spPr>
          <a:xfrm>
            <a:off x="5609161" y="4668765"/>
            <a:ext cx="6096000" cy="1200329"/>
          </a:xfrm>
          <a:prstGeom prst="rect">
            <a:avLst/>
          </a:prstGeom>
        </p:spPr>
        <p:txBody>
          <a:bodyPr>
            <a:spAutoFit/>
          </a:bodyPr>
          <a:lstStyle/>
          <a:p>
            <a:r>
              <a:rPr lang="en-US" b="1" dirty="0">
                <a:solidFill>
                  <a:srgbClr val="000000"/>
                </a:solidFill>
                <a:latin typeface="Times New Roman" panose="02020603050405020304" pitchFamily="18" charset="0"/>
              </a:rPr>
              <a:t> Schematic drawing of </a:t>
            </a:r>
            <a:r>
              <a:rPr lang="en-US" b="1" dirty="0" err="1">
                <a:solidFill>
                  <a:srgbClr val="000000"/>
                </a:solidFill>
                <a:latin typeface="Times New Roman" panose="02020603050405020304" pitchFamily="18" charset="0"/>
              </a:rPr>
              <a:t>ossicle</a:t>
            </a:r>
            <a:r>
              <a:rPr lang="en-US" b="1" dirty="0">
                <a:solidFill>
                  <a:srgbClr val="000000"/>
                </a:solidFill>
                <a:latin typeface="Times New Roman" panose="02020603050405020304" pitchFamily="18" charset="0"/>
              </a:rPr>
              <a:t> system to illustrate the lever arms and the position of the fulcrum. Relative areas of the tympanic membrane and the membrane of the oval window are shown.</a:t>
            </a:r>
          </a:p>
        </p:txBody>
      </p:sp>
      <p:sp>
        <p:nvSpPr>
          <p:cNvPr id="5" name="TextBox 4"/>
          <p:cNvSpPr txBox="1"/>
          <p:nvPr/>
        </p:nvSpPr>
        <p:spPr>
          <a:xfrm>
            <a:off x="5713614" y="3752209"/>
            <a:ext cx="5646469" cy="830997"/>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P1 </a:t>
            </a:r>
            <a:r>
              <a:rPr lang="en-US" sz="2400" b="1" dirty="0">
                <a:solidFill>
                  <a:srgbClr val="FF0000"/>
                </a:solidFill>
                <a:latin typeface="Times New Roman" panose="02020603050405020304" pitchFamily="18" charset="0"/>
                <a:cs typeface="Times New Roman" panose="02020603050405020304" pitchFamily="18" charset="0"/>
              </a:rPr>
              <a:t>: pressure on the tympanic </a:t>
            </a:r>
            <a:r>
              <a:rPr lang="en-US" sz="2400" b="1" dirty="0" smtClean="0">
                <a:solidFill>
                  <a:srgbClr val="FF0000"/>
                </a:solidFill>
                <a:latin typeface="Times New Roman" panose="02020603050405020304" pitchFamily="18" charset="0"/>
                <a:cs typeface="Times New Roman" panose="02020603050405020304" pitchFamily="18" charset="0"/>
              </a:rPr>
              <a:t>membrane</a:t>
            </a:r>
          </a:p>
          <a:p>
            <a:r>
              <a:rPr lang="en-US" sz="2400" b="1" dirty="0" smtClean="0">
                <a:solidFill>
                  <a:srgbClr val="FF0000"/>
                </a:solidFill>
                <a:latin typeface="Times New Roman" panose="02020603050405020304" pitchFamily="18" charset="0"/>
                <a:cs typeface="Times New Roman" panose="02020603050405020304" pitchFamily="18" charset="0"/>
              </a:rPr>
              <a:t>P2 : pressure on the oval window</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9217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Typical changes in the medium due to sound waves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fractional volume (</a:t>
            </a:r>
            <a:r>
              <a:rPr lang="en-US" sz="2400" b="1" i="1" dirty="0" smtClean="0">
                <a:solidFill>
                  <a:srgbClr val="FF0000"/>
                </a:solidFill>
                <a:latin typeface="Times New Roman" panose="02020603050405020304" pitchFamily="18" charset="0"/>
                <a:cs typeface="Times New Roman" panose="02020603050405020304" pitchFamily="18" charset="0"/>
              </a:rPr>
              <a:t>dilatation</a:t>
            </a:r>
            <a:r>
              <a:rPr lang="en-US" sz="2400" dirty="0" smtClean="0">
                <a:latin typeface="Times New Roman" panose="02020603050405020304" pitchFamily="18" charset="0"/>
                <a:cs typeface="Times New Roman" panose="02020603050405020304" pitchFamily="18" charset="0"/>
              </a:rPr>
              <a:t>):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fractional change of density (</a:t>
            </a:r>
            <a:r>
              <a:rPr lang="en-US" sz="2400" b="1" i="1" dirty="0" smtClean="0">
                <a:solidFill>
                  <a:srgbClr val="FF0000"/>
                </a:solidFill>
                <a:latin typeface="Times New Roman" panose="02020603050405020304" pitchFamily="18" charset="0"/>
                <a:cs typeface="Times New Roman" panose="02020603050405020304" pitchFamily="18" charset="0"/>
              </a:rPr>
              <a:t>condensation</a:t>
            </a:r>
            <a:r>
              <a:rPr lang="en-US" sz="2400" dirty="0" smtClean="0">
                <a:latin typeface="Times New Roman" panose="02020603050405020304" pitchFamily="18" charset="0"/>
                <a:cs typeface="Times New Roman" panose="02020603050405020304" pitchFamily="18" charset="0"/>
              </a:rPr>
              <a:t>):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maximum pressure amplitude for ordinary sound wave :</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For </a:t>
            </a:r>
            <a:r>
              <a:rPr lang="en-US" sz="2400" b="1" dirty="0">
                <a:solidFill>
                  <a:srgbClr val="FF0000"/>
                </a:solidFill>
                <a:latin typeface="Times New Roman" panose="02020603050405020304" pitchFamily="18" charset="0"/>
                <a:cs typeface="Times New Roman" panose="02020603050405020304" pitchFamily="18" charset="0"/>
              </a:rPr>
              <a:t>a</a:t>
            </a:r>
            <a:r>
              <a:rPr lang="en-US" sz="2400" b="1" dirty="0" smtClean="0">
                <a:solidFill>
                  <a:srgbClr val="FF0000"/>
                </a:solidFill>
                <a:latin typeface="Times New Roman" panose="02020603050405020304" pitchFamily="18" charset="0"/>
                <a:cs typeface="Times New Roman" panose="02020603050405020304" pitchFamily="18" charset="0"/>
              </a:rPr>
              <a:t> fixed mass of gas</a:t>
            </a:r>
            <a:r>
              <a:rPr lang="en-US" sz="24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This gives                        to a very close approximation.</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C99F37-6FE3-4951-8502-D2FD83BFB6C8}" type="slidenum">
              <a:rPr lang="en-US" smtClean="0"/>
              <a:t>3</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238392304"/>
              </p:ext>
            </p:extLst>
          </p:nvPr>
        </p:nvGraphicFramePr>
        <p:xfrm>
          <a:off x="5603227" y="1709650"/>
          <a:ext cx="2430462" cy="646112"/>
        </p:xfrm>
        <a:graphic>
          <a:graphicData uri="http://schemas.openxmlformats.org/presentationml/2006/ole">
            <mc:AlternateContent xmlns:mc="http://schemas.openxmlformats.org/markup-compatibility/2006">
              <mc:Choice xmlns:v="urn:schemas-microsoft-com:vml" Requires="v">
                <p:oleObj spid="_x0000_s2864" name="Equation" r:id="rId4" imgW="1002960" imgH="266400" progId="Equation.DSMT4">
                  <p:embed/>
                </p:oleObj>
              </mc:Choice>
              <mc:Fallback>
                <p:oleObj name="Equation" r:id="rId4" imgW="1002960" imgH="266400" progId="Equation.DSMT4">
                  <p:embed/>
                  <p:pic>
                    <p:nvPicPr>
                      <p:cNvPr id="0" name=""/>
                      <p:cNvPicPr/>
                      <p:nvPr/>
                    </p:nvPicPr>
                    <p:blipFill>
                      <a:blip r:embed="rId5"/>
                      <a:stretch>
                        <a:fillRect/>
                      </a:stretch>
                    </p:blipFill>
                    <p:spPr>
                      <a:xfrm>
                        <a:off x="5603227" y="1709650"/>
                        <a:ext cx="2430462" cy="64611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18810625"/>
              </p:ext>
            </p:extLst>
          </p:nvPr>
        </p:nvGraphicFramePr>
        <p:xfrm>
          <a:off x="7099300" y="2711450"/>
          <a:ext cx="2708275" cy="646113"/>
        </p:xfrm>
        <a:graphic>
          <a:graphicData uri="http://schemas.openxmlformats.org/presentationml/2006/ole">
            <mc:AlternateContent xmlns:mc="http://schemas.openxmlformats.org/markup-compatibility/2006">
              <mc:Choice xmlns:v="urn:schemas-microsoft-com:vml" Requires="v">
                <p:oleObj spid="_x0000_s2865" name="Equation" r:id="rId6" imgW="1117440" imgH="266400" progId="Equation.DSMT4">
                  <p:embed/>
                </p:oleObj>
              </mc:Choice>
              <mc:Fallback>
                <p:oleObj name="Equation" r:id="rId6" imgW="1117440" imgH="266400" progId="Equation.DSMT4">
                  <p:embed/>
                  <p:pic>
                    <p:nvPicPr>
                      <p:cNvPr id="0" name=""/>
                      <p:cNvPicPr/>
                      <p:nvPr/>
                    </p:nvPicPr>
                    <p:blipFill>
                      <a:blip r:embed="rId7"/>
                      <a:stretch>
                        <a:fillRect/>
                      </a:stretch>
                    </p:blipFill>
                    <p:spPr>
                      <a:xfrm>
                        <a:off x="7099300" y="2711450"/>
                        <a:ext cx="2708275" cy="64611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72107174"/>
              </p:ext>
            </p:extLst>
          </p:nvPr>
        </p:nvGraphicFramePr>
        <p:xfrm>
          <a:off x="8659813" y="3706813"/>
          <a:ext cx="2582862" cy="646112"/>
        </p:xfrm>
        <a:graphic>
          <a:graphicData uri="http://schemas.openxmlformats.org/presentationml/2006/ole">
            <mc:AlternateContent xmlns:mc="http://schemas.openxmlformats.org/markup-compatibility/2006">
              <mc:Choice xmlns:v="urn:schemas-microsoft-com:vml" Requires="v">
                <p:oleObj spid="_x0000_s2866" name="Equation" r:id="rId8" imgW="1066680" imgH="266400" progId="Equation.DSMT4">
                  <p:embed/>
                </p:oleObj>
              </mc:Choice>
              <mc:Fallback>
                <p:oleObj name="Equation" r:id="rId8" imgW="1066680" imgH="266400" progId="Equation.DSMT4">
                  <p:embed/>
                  <p:pic>
                    <p:nvPicPr>
                      <p:cNvPr id="0" name=""/>
                      <p:cNvPicPr/>
                      <p:nvPr/>
                    </p:nvPicPr>
                    <p:blipFill>
                      <a:blip r:embed="rId9"/>
                      <a:stretch>
                        <a:fillRect/>
                      </a:stretch>
                    </p:blipFill>
                    <p:spPr>
                      <a:xfrm>
                        <a:off x="8659813" y="3706813"/>
                        <a:ext cx="2582862" cy="64611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849678478"/>
              </p:ext>
            </p:extLst>
          </p:nvPr>
        </p:nvGraphicFramePr>
        <p:xfrm>
          <a:off x="4564063" y="4292600"/>
          <a:ext cx="4184650" cy="546100"/>
        </p:xfrm>
        <a:graphic>
          <a:graphicData uri="http://schemas.openxmlformats.org/presentationml/2006/ole">
            <mc:AlternateContent xmlns:mc="http://schemas.openxmlformats.org/markup-compatibility/2006">
              <mc:Choice xmlns:v="urn:schemas-microsoft-com:vml" Requires="v">
                <p:oleObj spid="_x0000_s2867" name="Equation" r:id="rId10" imgW="1942920" imgH="253800" progId="Equation.DSMT4">
                  <p:embed/>
                </p:oleObj>
              </mc:Choice>
              <mc:Fallback>
                <p:oleObj name="Equation" r:id="rId10" imgW="1942920" imgH="253800" progId="Equation.DSMT4">
                  <p:embed/>
                  <p:pic>
                    <p:nvPicPr>
                      <p:cNvPr id="0" name=""/>
                      <p:cNvPicPr/>
                      <p:nvPr/>
                    </p:nvPicPr>
                    <p:blipFill>
                      <a:blip r:embed="rId11"/>
                      <a:stretch>
                        <a:fillRect/>
                      </a:stretch>
                    </p:blipFill>
                    <p:spPr>
                      <a:xfrm>
                        <a:off x="4564063" y="4292600"/>
                        <a:ext cx="4184650" cy="5461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066292048"/>
              </p:ext>
            </p:extLst>
          </p:nvPr>
        </p:nvGraphicFramePr>
        <p:xfrm>
          <a:off x="2925763" y="4935538"/>
          <a:ext cx="1077912" cy="430212"/>
        </p:xfrm>
        <a:graphic>
          <a:graphicData uri="http://schemas.openxmlformats.org/presentationml/2006/ole">
            <mc:AlternateContent xmlns:mc="http://schemas.openxmlformats.org/markup-compatibility/2006">
              <mc:Choice xmlns:v="urn:schemas-microsoft-com:vml" Requires="v">
                <p:oleObj spid="_x0000_s2868" name="Equation" r:id="rId12" imgW="444240" imgH="177480" progId="Equation.DSMT4">
                  <p:embed/>
                </p:oleObj>
              </mc:Choice>
              <mc:Fallback>
                <p:oleObj name="Equation" r:id="rId12" imgW="444240" imgH="177480" progId="Equation.DSMT4">
                  <p:embed/>
                  <p:pic>
                    <p:nvPicPr>
                      <p:cNvPr id="0" name=""/>
                      <p:cNvPicPr/>
                      <p:nvPr/>
                    </p:nvPicPr>
                    <p:blipFill>
                      <a:blip r:embed="rId13"/>
                      <a:stretch>
                        <a:fillRect/>
                      </a:stretch>
                    </p:blipFill>
                    <p:spPr>
                      <a:xfrm>
                        <a:off x="2925763" y="4935538"/>
                        <a:ext cx="1077912" cy="430212"/>
                      </a:xfrm>
                      <a:prstGeom prst="rect">
                        <a:avLst/>
                      </a:prstGeom>
                    </p:spPr>
                  </p:pic>
                </p:oleObj>
              </mc:Fallback>
            </mc:AlternateContent>
          </a:graphicData>
        </a:graphic>
      </p:graphicFrame>
    </p:spTree>
    <p:extLst>
      <p:ext uri="{BB962C8B-B14F-4D97-AF65-F5344CB8AC3E}">
        <p14:creationId xmlns:p14="http://schemas.microsoft.com/office/powerpoint/2010/main" val="9725539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Longitudinal Waves in a solid</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69701" y="1845734"/>
            <a:ext cx="10485979" cy="4023360"/>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velocity of longitudinal waves in a solid depend upon the dimensions of the specimen in which the waves are travelling.</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For a </a:t>
            </a:r>
            <a:r>
              <a:rPr lang="en-US" sz="2400" b="1" dirty="0" smtClean="0">
                <a:latin typeface="Times New Roman" panose="02020603050405020304" pitchFamily="18" charset="0"/>
                <a:cs typeface="Times New Roman" panose="02020603050405020304" pitchFamily="18" charset="0"/>
              </a:rPr>
              <a:t>thin bar </a:t>
            </a:r>
            <a:r>
              <a:rPr lang="en-US" sz="2400" dirty="0" smtClean="0">
                <a:latin typeface="Times New Roman" panose="02020603050405020304" pitchFamily="18" charset="0"/>
                <a:cs typeface="Times New Roman" panose="02020603050405020304" pitchFamily="18" charset="0"/>
              </a:rPr>
              <a:t>of finite cross section, the wave equation is composed of  longitudinal wave from only </a:t>
            </a:r>
            <a:r>
              <a:rPr lang="en-US" sz="2400" b="1" dirty="0" smtClean="0">
                <a:solidFill>
                  <a:srgbClr val="FF0000"/>
                </a:solidFill>
                <a:latin typeface="Times New Roman" panose="02020603050405020304" pitchFamily="18" charset="0"/>
                <a:cs typeface="Times New Roman" panose="02020603050405020304" pitchFamily="18" charset="0"/>
              </a:rPr>
              <a:t>longitudinal strain or axial strain </a:t>
            </a:r>
            <a:r>
              <a:rPr lang="en-US" sz="2400" dirty="0" smtClean="0">
                <a:solidFill>
                  <a:schemeClr val="tx1"/>
                </a:solidFill>
                <a:latin typeface="Times New Roman" panose="02020603050405020304" pitchFamily="18" charset="0"/>
                <a:cs typeface="Times New Roman" panose="02020603050405020304" pitchFamily="18" charset="0"/>
              </a:rPr>
              <a:t>and given as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b="1" dirty="0" smtClean="0">
                <a:solidFill>
                  <a:srgbClr val="FF0000"/>
                </a:solidFill>
                <a:latin typeface="Times New Roman" panose="02020603050405020304" pitchFamily="18" charset="0"/>
                <a:cs typeface="Times New Roman" panose="02020603050405020304" pitchFamily="18" charset="0"/>
              </a:rPr>
              <a:t>In bulk solids, the wave equations are composed of longitudinal wave and transverse wave due to transverse strain.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C99F37-6FE3-4951-8502-D2FD83BFB6C8}" type="slidenum">
              <a:rPr lang="en-US" smtClean="0"/>
              <a:t>30</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225455985"/>
              </p:ext>
            </p:extLst>
          </p:nvPr>
        </p:nvGraphicFramePr>
        <p:xfrm>
          <a:off x="2164022" y="3553150"/>
          <a:ext cx="3298825" cy="849312"/>
        </p:xfrm>
        <a:graphic>
          <a:graphicData uri="http://schemas.openxmlformats.org/presentationml/2006/ole">
            <mc:AlternateContent xmlns:mc="http://schemas.openxmlformats.org/markup-compatibility/2006">
              <mc:Choice xmlns:v="urn:schemas-microsoft-com:vml" Requires="v">
                <p:oleObj spid="_x0000_s10369" name="Equation" r:id="rId3" imgW="1777680" imgH="457200" progId="Equation.DSMT4">
                  <p:embed/>
                </p:oleObj>
              </mc:Choice>
              <mc:Fallback>
                <p:oleObj name="Equation" r:id="rId3" imgW="1777680" imgH="457200" progId="Equation.DSMT4">
                  <p:embed/>
                  <p:pic>
                    <p:nvPicPr>
                      <p:cNvPr id="0" name=""/>
                      <p:cNvPicPr/>
                      <p:nvPr/>
                    </p:nvPicPr>
                    <p:blipFill>
                      <a:blip r:embed="rId4"/>
                      <a:stretch>
                        <a:fillRect/>
                      </a:stretch>
                    </p:blipFill>
                    <p:spPr>
                      <a:xfrm>
                        <a:off x="2164022" y="3553150"/>
                        <a:ext cx="3298825" cy="849312"/>
                      </a:xfrm>
                      <a:prstGeom prst="rect">
                        <a:avLst/>
                      </a:prstGeom>
                      <a:solidFill>
                        <a:srgbClr val="FFFF00"/>
                      </a:solidFill>
                    </p:spPr>
                  </p:pic>
                </p:oleObj>
              </mc:Fallback>
            </mc:AlternateContent>
          </a:graphicData>
        </a:graphic>
      </p:graphicFrame>
      <p:sp>
        <p:nvSpPr>
          <p:cNvPr id="6" name="TextBox 5"/>
          <p:cNvSpPr txBox="1"/>
          <p:nvPr/>
        </p:nvSpPr>
        <p:spPr>
          <a:xfrm>
            <a:off x="6399172" y="3469974"/>
            <a:ext cx="4934237" cy="1015663"/>
          </a:xfrm>
          <a:prstGeom prst="rect">
            <a:avLst/>
          </a:prstGeom>
          <a:noFill/>
          <a:ln w="28575">
            <a:solidFill>
              <a:srgbClr val="FF0000"/>
            </a:solidFill>
          </a:ln>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Y = Young’s modulus, the ratio of the longitudinal stress in the bar to its longitudinal strain.</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33592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Young’s modulus</a:t>
            </a: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C99F37-6FE3-4951-8502-D2FD83BFB6C8}" type="slidenum">
              <a:rPr lang="en-US" smtClean="0"/>
              <a:t>31</a:t>
            </a:fld>
            <a:endParaRPr lang="en-US"/>
          </a:p>
        </p:txBody>
      </p:sp>
      <p:pic>
        <p:nvPicPr>
          <p:cNvPr id="19458" name="Picture 2" descr="https://qph.ec.quoracdn.net/main-qimg-20a4d7214a95973941399fb4bccfc81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61" y="3847210"/>
            <a:ext cx="6290671" cy="2075668"/>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physicsnet.co.uk/wp-content/uploads/2010/08/YM-values.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853828" y="1719021"/>
            <a:ext cx="4849933" cy="40227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126480" y="5922878"/>
            <a:ext cx="7601803" cy="338554"/>
          </a:xfrm>
          <a:prstGeom prst="rect">
            <a:avLst/>
          </a:prstGeom>
        </p:spPr>
        <p:txBody>
          <a:bodyPr wrap="square">
            <a:spAutoFit/>
          </a:bodyPr>
          <a:lstStyle/>
          <a:p>
            <a:r>
              <a:rPr lang="en-US" sz="1600" dirty="0"/>
              <a:t>http://physicsnet.co.uk/a-level-physics-as-a2/materials/young-modulus/</a:t>
            </a:r>
          </a:p>
        </p:txBody>
      </p:sp>
      <p:sp>
        <p:nvSpPr>
          <p:cNvPr id="7" name="Rectangle 6"/>
          <p:cNvSpPr/>
          <p:nvPr/>
        </p:nvSpPr>
        <p:spPr>
          <a:xfrm>
            <a:off x="185989" y="5973281"/>
            <a:ext cx="7506269" cy="338554"/>
          </a:xfrm>
          <a:prstGeom prst="rect">
            <a:avLst/>
          </a:prstGeom>
        </p:spPr>
        <p:txBody>
          <a:bodyPr wrap="square">
            <a:spAutoFit/>
          </a:bodyPr>
          <a:lstStyle/>
          <a:p>
            <a:r>
              <a:rPr lang="en-US" sz="1600" dirty="0"/>
              <a:t>https://www.quora.com/Does-cold-working-change-Youngs-modulus</a:t>
            </a:r>
          </a:p>
        </p:txBody>
      </p:sp>
      <p:sp>
        <p:nvSpPr>
          <p:cNvPr id="8" name="TextBox 7"/>
          <p:cNvSpPr txBox="1"/>
          <p:nvPr/>
        </p:nvSpPr>
        <p:spPr>
          <a:xfrm>
            <a:off x="477672" y="2057334"/>
            <a:ext cx="6376156"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Young’s Modulus is a vitally important number that describes how a material behaves under tension.</a:t>
            </a:r>
          </a:p>
        </p:txBody>
      </p:sp>
      <p:sp>
        <p:nvSpPr>
          <p:cNvPr id="11" name="TextBox 10"/>
          <p:cNvSpPr txBox="1"/>
          <p:nvPr/>
        </p:nvSpPr>
        <p:spPr>
          <a:xfrm>
            <a:off x="8516203" y="192505"/>
            <a:ext cx="3484729"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Young’s modulus review</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62302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653" y="340565"/>
            <a:ext cx="9478850" cy="854674"/>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Transverse wave  and transverse velocity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in a bulk solid</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241697" y="767902"/>
            <a:ext cx="7422698" cy="4023360"/>
          </a:xfrm>
          <a:solidFill>
            <a:schemeClr val="bg1"/>
          </a:solidFill>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Because the </a:t>
            </a:r>
            <a:r>
              <a:rPr lang="en-US" sz="2400" b="1" dirty="0" smtClean="0">
                <a:solidFill>
                  <a:srgbClr val="FF0000"/>
                </a:solidFill>
                <a:latin typeface="Times New Roman" panose="02020603050405020304" pitchFamily="18" charset="0"/>
                <a:cs typeface="Times New Roman" panose="02020603050405020304" pitchFamily="18" charset="0"/>
              </a:rPr>
              <a:t>bulk solid </a:t>
            </a:r>
            <a:r>
              <a:rPr lang="en-US" sz="2400" dirty="0" smtClean="0">
                <a:latin typeface="Times New Roman" panose="02020603050405020304" pitchFamily="18" charset="0"/>
                <a:cs typeface="Times New Roman" panose="02020603050405020304" pitchFamily="18" charset="0"/>
              </a:rPr>
              <a:t>distorts laterally. This gives rise to a transverse wave.</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transverse shear strain is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/x and the transverse shear stress is (</a:t>
            </a:r>
            <a:r>
              <a:rPr lang="en-US" sz="2400" dirty="0">
                <a:latin typeface="Times New Roman" panose="02020603050405020304" pitchFamily="18" charset="0"/>
                <a:cs typeface="Times New Roman" panose="02020603050405020304" pitchFamily="18" charset="0"/>
                <a:sym typeface="Symbol" panose="05050102010706020507" pitchFamily="18" charset="2"/>
              </a:rPr>
              <a:t>/x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 shear modulus of rigidity.</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equation of transverse motion of the thin element dx is given by </a:t>
            </a:r>
          </a:p>
          <a:p>
            <a:pPr marL="0" indent="0">
              <a:buNone/>
            </a:pPr>
            <a:r>
              <a:rPr lang="en-US" sz="2400" i="1" dirty="0" smtClean="0">
                <a:latin typeface="Times New Roman" panose="02020603050405020304" pitchFamily="18" charset="0"/>
                <a:cs typeface="Times New Roman" panose="02020603050405020304" pitchFamily="18" charset="0"/>
              </a:rPr>
              <a:t>summation of transverse shear stress </a:t>
            </a:r>
            <a:r>
              <a:rPr lang="en-US" sz="2400"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mass x acceleration</a:t>
            </a: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C99F37-6FE3-4951-8502-D2FD83BFB6C8}" type="slidenum">
              <a:rPr lang="en-US" smtClean="0"/>
              <a:t>32</a:t>
            </a:fld>
            <a:endParaRPr lang="en-US"/>
          </a:p>
        </p:txBody>
      </p:sp>
      <p:pic>
        <p:nvPicPr>
          <p:cNvPr id="5" name="Picture 4"/>
          <p:cNvPicPr>
            <a:picLocks noChangeAspect="1"/>
          </p:cNvPicPr>
          <p:nvPr/>
        </p:nvPicPr>
        <p:blipFill>
          <a:blip r:embed="rId4"/>
          <a:stretch>
            <a:fillRect/>
          </a:stretch>
        </p:blipFill>
        <p:spPr>
          <a:xfrm>
            <a:off x="73408" y="1689193"/>
            <a:ext cx="4168289" cy="3664025"/>
          </a:xfrm>
          <a:prstGeom prst="rect">
            <a:avLst/>
          </a:prstGeom>
        </p:spPr>
      </p:pic>
      <p:sp>
        <p:nvSpPr>
          <p:cNvPr id="6" name="TextBox 5"/>
          <p:cNvSpPr txBox="1"/>
          <p:nvPr/>
        </p:nvSpPr>
        <p:spPr>
          <a:xfrm>
            <a:off x="193184" y="5509759"/>
            <a:ext cx="3837904" cy="70788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sym typeface="Symbol" panose="05050102010706020507" pitchFamily="18" charset="2"/>
              </a:rPr>
              <a:t> = displacement in y direction and a function of both x and y.</a:t>
            </a:r>
            <a:endParaRPr lang="en-US" sz="2000" dirty="0">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281782114"/>
              </p:ext>
            </p:extLst>
          </p:nvPr>
        </p:nvGraphicFramePr>
        <p:xfrm>
          <a:off x="4434012" y="3965753"/>
          <a:ext cx="2886075" cy="2212975"/>
        </p:xfrm>
        <a:graphic>
          <a:graphicData uri="http://schemas.openxmlformats.org/presentationml/2006/ole">
            <mc:AlternateContent xmlns:mc="http://schemas.openxmlformats.org/markup-compatibility/2006">
              <mc:Choice xmlns:v="urn:schemas-microsoft-com:vml" Requires="v">
                <p:oleObj spid="_x0000_s11389" name="Equation" r:id="rId5" imgW="1511280" imgH="1155600" progId="Equation.DSMT4">
                  <p:embed/>
                </p:oleObj>
              </mc:Choice>
              <mc:Fallback>
                <p:oleObj name="Equation" r:id="rId5" imgW="1511280" imgH="1155600" progId="Equation.DSMT4">
                  <p:embed/>
                  <p:pic>
                    <p:nvPicPr>
                      <p:cNvPr id="0" name=""/>
                      <p:cNvPicPr/>
                      <p:nvPr/>
                    </p:nvPicPr>
                    <p:blipFill>
                      <a:blip r:embed="rId6"/>
                      <a:stretch>
                        <a:fillRect/>
                      </a:stretch>
                    </p:blipFill>
                    <p:spPr>
                      <a:xfrm>
                        <a:off x="4434012" y="3965753"/>
                        <a:ext cx="2886075" cy="2212975"/>
                      </a:xfrm>
                      <a:prstGeom prst="rect">
                        <a:avLst/>
                      </a:prstGeom>
                    </p:spPr>
                  </p:pic>
                </p:oleObj>
              </mc:Fallback>
            </mc:AlternateContent>
          </a:graphicData>
        </a:graphic>
      </p:graphicFrame>
      <p:sp>
        <p:nvSpPr>
          <p:cNvPr id="8" name="TextBox 7"/>
          <p:cNvSpPr txBox="1"/>
          <p:nvPr/>
        </p:nvSpPr>
        <p:spPr>
          <a:xfrm>
            <a:off x="7512402" y="5509759"/>
            <a:ext cx="4679598" cy="461665"/>
          </a:xfrm>
          <a:prstGeom prst="rect">
            <a:avLst/>
          </a:prstGeom>
          <a:solidFill>
            <a:srgbClr val="FFFF00"/>
          </a:solid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sym typeface="Symbol" panose="05050102010706020507" pitchFamily="18" charset="2"/>
              </a:rPr>
              <a:t></a:t>
            </a:r>
            <a:r>
              <a:rPr lang="en-US" sz="2400" b="1" dirty="0" smtClean="0">
                <a:latin typeface="Times New Roman" panose="02020603050405020304" pitchFamily="18" charset="0"/>
                <a:cs typeface="Times New Roman" panose="02020603050405020304" pitchFamily="18" charset="0"/>
              </a:rPr>
              <a:t>Transverse velocity c = (</a:t>
            </a:r>
            <a:r>
              <a:rPr lang="en-US" sz="2400" b="1" dirty="0" smtClean="0">
                <a:latin typeface="Times New Roman" panose="02020603050405020304" pitchFamily="18" charset="0"/>
                <a:cs typeface="Times New Roman" panose="02020603050405020304" pitchFamily="18" charset="0"/>
                <a:sym typeface="Symbol" panose="05050102010706020507" pitchFamily="18" charset="2"/>
              </a:rPr>
              <a:t>/)</a:t>
            </a:r>
            <a:r>
              <a:rPr lang="en-US" sz="2400" b="1" baseline="30000" dirty="0" smtClean="0">
                <a:latin typeface="Times New Roman" panose="02020603050405020304" pitchFamily="18" charset="0"/>
                <a:cs typeface="Times New Roman" panose="02020603050405020304" pitchFamily="18" charset="0"/>
                <a:sym typeface="Symbol" panose="05050102010706020507" pitchFamily="18" charset="2"/>
              </a:rPr>
              <a:t>1/2</a:t>
            </a:r>
            <a:endParaRPr lang="en-US" sz="2400" b="1" baseline="30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7003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935372" y="3604330"/>
            <a:ext cx="3854548" cy="686451"/>
          </a:xfrm>
        </p:spPr>
        <p:txBody>
          <a:bodyPr/>
          <a:lstStyle/>
          <a:p>
            <a:r>
              <a:rPr lang="en-US" dirty="0">
                <a:latin typeface="Times New Roman" panose="02020603050405020304" pitchFamily="18" charset="0"/>
                <a:cs typeface="Times New Roman" panose="02020603050405020304" pitchFamily="18" charset="0"/>
              </a:rPr>
              <a:t>Various idealized load conditions that can be imparted to </a:t>
            </a:r>
            <a:r>
              <a:rPr lang="en-US" dirty="0" smtClean="0">
                <a:latin typeface="Times New Roman" panose="02020603050405020304" pitchFamily="18" charset="0"/>
                <a:cs typeface="Times New Roman" panose="02020603050405020304" pitchFamily="18" charset="0"/>
              </a:rPr>
              <a:t>a bulk object.</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C99F37-6FE3-4951-8502-D2FD83BFB6C8}" type="slidenum">
              <a:rPr lang="en-US" smtClean="0"/>
              <a:t>33</a:t>
            </a:fld>
            <a:endParaRPr lang="en-US"/>
          </a:p>
        </p:txBody>
      </p:sp>
      <p:pic>
        <p:nvPicPr>
          <p:cNvPr id="5" name="Picture 4"/>
          <p:cNvPicPr>
            <a:picLocks noChangeAspect="1"/>
          </p:cNvPicPr>
          <p:nvPr/>
        </p:nvPicPr>
        <p:blipFill>
          <a:blip r:embed="rId2"/>
          <a:stretch>
            <a:fillRect/>
          </a:stretch>
        </p:blipFill>
        <p:spPr>
          <a:xfrm>
            <a:off x="1301081" y="288657"/>
            <a:ext cx="4937940" cy="5869094"/>
          </a:xfrm>
          <a:prstGeom prst="rect">
            <a:avLst/>
          </a:prstGeom>
        </p:spPr>
      </p:pic>
      <p:sp>
        <p:nvSpPr>
          <p:cNvPr id="6" name="Rectangle 5"/>
          <p:cNvSpPr/>
          <p:nvPr/>
        </p:nvSpPr>
        <p:spPr>
          <a:xfrm>
            <a:off x="2489982" y="6446407"/>
            <a:ext cx="8539089" cy="369332"/>
          </a:xfrm>
          <a:prstGeom prst="rect">
            <a:avLst/>
          </a:prstGeom>
        </p:spPr>
        <p:txBody>
          <a:bodyPr wrap="square">
            <a:spAutoFit/>
          </a:bodyPr>
          <a:lstStyle/>
          <a:p>
            <a:r>
              <a:rPr lang="en-US" dirty="0">
                <a:hlinkClick r:id="rId3"/>
              </a:rPr>
              <a:t>https://teambone.com/education-basic/shear-resistance-priority-hypothesis/</a:t>
            </a:r>
            <a:endParaRPr lang="en-US" dirty="0"/>
          </a:p>
        </p:txBody>
      </p:sp>
    </p:spTree>
    <p:extLst>
      <p:ext uri="{BB962C8B-B14F-4D97-AF65-F5344CB8AC3E}">
        <p14:creationId xmlns:p14="http://schemas.microsoft.com/office/powerpoint/2010/main" val="3192166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Shear Modulus or modulus of rigidity</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773002" y="1845734"/>
            <a:ext cx="5382677" cy="4023360"/>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shearing force do not pass through the same point.</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This result is that the profile of the object becomes distorted.</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C99F37-6FE3-4951-8502-D2FD83BFB6C8}" type="slidenum">
              <a:rPr lang="en-US" smtClean="0"/>
              <a:t>34</a:t>
            </a:fld>
            <a:endParaRPr lang="en-US"/>
          </a:p>
        </p:txBody>
      </p:sp>
      <p:pic>
        <p:nvPicPr>
          <p:cNvPr id="20482" name="Picture 2" descr="Shear For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33" y="2606418"/>
            <a:ext cx="5200978" cy="28860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49868" y="6361480"/>
            <a:ext cx="9662615" cy="369332"/>
          </a:xfrm>
          <a:prstGeom prst="rect">
            <a:avLst/>
          </a:prstGeom>
        </p:spPr>
        <p:txBody>
          <a:bodyPr wrap="square">
            <a:spAutoFit/>
          </a:bodyPr>
          <a:lstStyle/>
          <a:p>
            <a:r>
              <a:rPr lang="en-US" dirty="0"/>
              <a:t>http://www.spaceflight.esa.int/impress/text/education/Mechanical%20Properties/MoreModuli.html</a:t>
            </a:r>
          </a:p>
        </p:txBody>
      </p:sp>
      <p:pic>
        <p:nvPicPr>
          <p:cNvPr id="20484" name="Picture 4" descr="Hookes L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1783" y="3772757"/>
            <a:ext cx="4461005" cy="20963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991367" y="3857414"/>
            <a:ext cx="2893326" cy="523220"/>
          </a:xfrm>
          <a:prstGeom prst="rect">
            <a:avLst/>
          </a:prstGeom>
          <a:solidFill>
            <a:schemeClr val="bg1"/>
          </a:solid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Shear modulus </a:t>
            </a:r>
            <a:r>
              <a:rPr lang="en-US" sz="2800" b="1" dirty="0" smtClean="0">
                <a:latin typeface="Times New Roman" panose="02020603050405020304" pitchFamily="18" charset="0"/>
                <a:cs typeface="Times New Roman" panose="02020603050405020304" pitchFamily="18" charset="0"/>
                <a:sym typeface="Symbol" panose="05050102010706020507" pitchFamily="18" charset="2"/>
              </a:rPr>
              <a:t></a:t>
            </a:r>
            <a:endParaRPr lang="en-US" sz="28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8884693" y="192505"/>
            <a:ext cx="3116239"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Shear modulus review</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89768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640" y="99631"/>
            <a:ext cx="10777041" cy="1450757"/>
          </a:xfrm>
        </p:spPr>
        <p:txBody>
          <a:bodyPr/>
          <a:lstStyle/>
          <a:p>
            <a:r>
              <a:rPr lang="en-US" b="1" dirty="0" smtClean="0">
                <a:latin typeface="Times New Roman" panose="02020603050405020304" pitchFamily="18" charset="0"/>
                <a:cs typeface="Times New Roman" panose="02020603050405020304" pitchFamily="18" charset="0"/>
              </a:rPr>
              <a:t>Longitudinal wave velocity in a bulk solid</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33640" y="1845733"/>
            <a:ext cx="10522040" cy="4415607"/>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effect of the transverse rigidity is to stiffen the solid and </a:t>
            </a:r>
            <a:r>
              <a:rPr lang="en-US" sz="2400" b="1" dirty="0" smtClean="0">
                <a:solidFill>
                  <a:srgbClr val="FF0000"/>
                </a:solidFill>
                <a:latin typeface="Times New Roman" panose="02020603050405020304" pitchFamily="18" charset="0"/>
                <a:cs typeface="Times New Roman" panose="02020603050405020304" pitchFamily="18" charset="0"/>
              </a:rPr>
              <a:t>increase the elastic constant</a:t>
            </a:r>
            <a:r>
              <a:rPr lang="en-US" sz="2400" dirty="0" smtClean="0">
                <a:latin typeface="Times New Roman" panose="02020603050405020304" pitchFamily="18" charset="0"/>
                <a:cs typeface="Times New Roman" panose="02020603050405020304" pitchFamily="18" charset="0"/>
              </a:rPr>
              <a:t> governing the propagation of longitudinal waves.</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longitudinal wave velocity becomes</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Alternatively,</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longitudinal wave velocity for a bulk solid becomes </a:t>
            </a: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And recall the transverse wave velocity for a bulk solid,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 Relationship between Poisson ratio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2400" dirty="0" smtClean="0">
                <a:latin typeface="Times New Roman" panose="02020603050405020304" pitchFamily="18" charset="0"/>
                <a:cs typeface="Times New Roman" panose="02020603050405020304" pitchFamily="18" charset="0"/>
              </a:rPr>
              <a:t>and shear modulus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C99F37-6FE3-4951-8502-D2FD83BFB6C8}" type="slidenum">
              <a:rPr lang="en-US" smtClean="0"/>
              <a:t>35</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923174010"/>
              </p:ext>
            </p:extLst>
          </p:nvPr>
        </p:nvGraphicFramePr>
        <p:xfrm>
          <a:off x="6232300" y="2574634"/>
          <a:ext cx="4196010" cy="786752"/>
        </p:xfrm>
        <a:graphic>
          <a:graphicData uri="http://schemas.openxmlformats.org/presentationml/2006/ole">
            <mc:AlternateContent xmlns:mc="http://schemas.openxmlformats.org/markup-compatibility/2006">
              <mc:Choice xmlns:v="urn:schemas-microsoft-com:vml" Requires="v">
                <p:oleObj spid="_x0000_s12799" name="Equation" r:id="rId3" imgW="2234880" imgH="419040" progId="Equation.DSMT4">
                  <p:embed/>
                </p:oleObj>
              </mc:Choice>
              <mc:Fallback>
                <p:oleObj name="Equation" r:id="rId3" imgW="2234880" imgH="419040" progId="Equation.DSMT4">
                  <p:embed/>
                  <p:pic>
                    <p:nvPicPr>
                      <p:cNvPr id="0" name=""/>
                      <p:cNvPicPr/>
                      <p:nvPr/>
                    </p:nvPicPr>
                    <p:blipFill>
                      <a:blip r:embed="rId4"/>
                      <a:stretch>
                        <a:fillRect/>
                      </a:stretch>
                    </p:blipFill>
                    <p:spPr>
                      <a:xfrm>
                        <a:off x="6232300" y="2574634"/>
                        <a:ext cx="4196010" cy="78675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92519973"/>
              </p:ext>
            </p:extLst>
          </p:nvPr>
        </p:nvGraphicFramePr>
        <p:xfrm>
          <a:off x="2467644" y="3057605"/>
          <a:ext cx="1522217" cy="799809"/>
        </p:xfrm>
        <a:graphic>
          <a:graphicData uri="http://schemas.openxmlformats.org/presentationml/2006/ole">
            <mc:AlternateContent xmlns:mc="http://schemas.openxmlformats.org/markup-compatibility/2006">
              <mc:Choice xmlns:v="urn:schemas-microsoft-com:vml" Requires="v">
                <p:oleObj spid="_x0000_s12800" name="Equation" r:id="rId5" imgW="749160" imgH="393480" progId="Equation.DSMT4">
                  <p:embed/>
                </p:oleObj>
              </mc:Choice>
              <mc:Fallback>
                <p:oleObj name="Equation" r:id="rId5" imgW="749160" imgH="393480" progId="Equation.DSMT4">
                  <p:embed/>
                  <p:pic>
                    <p:nvPicPr>
                      <p:cNvPr id="0" name=""/>
                      <p:cNvPicPr/>
                      <p:nvPr/>
                    </p:nvPicPr>
                    <p:blipFill>
                      <a:blip r:embed="rId6"/>
                      <a:stretch>
                        <a:fillRect/>
                      </a:stretch>
                    </p:blipFill>
                    <p:spPr>
                      <a:xfrm>
                        <a:off x="2467644" y="3057605"/>
                        <a:ext cx="1522217" cy="79980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2939719"/>
              </p:ext>
            </p:extLst>
          </p:nvPr>
        </p:nvGraphicFramePr>
        <p:xfrm>
          <a:off x="7964801" y="3308133"/>
          <a:ext cx="2708275" cy="1084262"/>
        </p:xfrm>
        <a:graphic>
          <a:graphicData uri="http://schemas.openxmlformats.org/presentationml/2006/ole">
            <mc:AlternateContent xmlns:mc="http://schemas.openxmlformats.org/markup-compatibility/2006">
              <mc:Choice xmlns:v="urn:schemas-microsoft-com:vml" Requires="v">
                <p:oleObj spid="_x0000_s12801" name="Equation" r:id="rId7" imgW="1333440" imgH="533160" progId="Equation.DSMT4">
                  <p:embed/>
                </p:oleObj>
              </mc:Choice>
              <mc:Fallback>
                <p:oleObj name="Equation" r:id="rId7" imgW="1333440" imgH="533160" progId="Equation.DSMT4">
                  <p:embed/>
                  <p:pic>
                    <p:nvPicPr>
                      <p:cNvPr id="0" name=""/>
                      <p:cNvPicPr/>
                      <p:nvPr/>
                    </p:nvPicPr>
                    <p:blipFill>
                      <a:blip r:embed="rId8"/>
                      <a:stretch>
                        <a:fillRect/>
                      </a:stretch>
                    </p:blipFill>
                    <p:spPr>
                      <a:xfrm>
                        <a:off x="7964801" y="3308133"/>
                        <a:ext cx="2708275" cy="108426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706343481"/>
              </p:ext>
            </p:extLst>
          </p:nvPr>
        </p:nvGraphicFramePr>
        <p:xfrm>
          <a:off x="7964801" y="4385306"/>
          <a:ext cx="1547813" cy="1033462"/>
        </p:xfrm>
        <a:graphic>
          <a:graphicData uri="http://schemas.openxmlformats.org/presentationml/2006/ole">
            <mc:AlternateContent xmlns:mc="http://schemas.openxmlformats.org/markup-compatibility/2006">
              <mc:Choice xmlns:v="urn:schemas-microsoft-com:vml" Requires="v">
                <p:oleObj spid="_x0000_s12802" name="Equation" r:id="rId9" imgW="761760" imgH="507960" progId="Equation.DSMT4">
                  <p:embed/>
                </p:oleObj>
              </mc:Choice>
              <mc:Fallback>
                <p:oleObj name="Equation" r:id="rId9" imgW="761760" imgH="507960" progId="Equation.DSMT4">
                  <p:embed/>
                  <p:pic>
                    <p:nvPicPr>
                      <p:cNvPr id="0" name=""/>
                      <p:cNvPicPr/>
                      <p:nvPr/>
                    </p:nvPicPr>
                    <p:blipFill>
                      <a:blip r:embed="rId10"/>
                      <a:stretch>
                        <a:fillRect/>
                      </a:stretch>
                    </p:blipFill>
                    <p:spPr>
                      <a:xfrm>
                        <a:off x="7964801" y="4385306"/>
                        <a:ext cx="1547813" cy="103346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598308465"/>
              </p:ext>
            </p:extLst>
          </p:nvPr>
        </p:nvGraphicFramePr>
        <p:xfrm>
          <a:off x="8542736" y="5485855"/>
          <a:ext cx="3450704" cy="894627"/>
        </p:xfrm>
        <a:graphic>
          <a:graphicData uri="http://schemas.openxmlformats.org/presentationml/2006/ole">
            <mc:AlternateContent xmlns:mc="http://schemas.openxmlformats.org/markup-compatibility/2006">
              <mc:Choice xmlns:v="urn:schemas-microsoft-com:vml" Requires="v">
                <p:oleObj spid="_x0000_s12803" name="Equation" r:id="rId11" imgW="1714320" imgH="444240" progId="Equation.DSMT4">
                  <p:embed/>
                </p:oleObj>
              </mc:Choice>
              <mc:Fallback>
                <p:oleObj name="Equation" r:id="rId11" imgW="1714320" imgH="444240" progId="Equation.DSMT4">
                  <p:embed/>
                  <p:pic>
                    <p:nvPicPr>
                      <p:cNvPr id="0" name=""/>
                      <p:cNvPicPr/>
                      <p:nvPr/>
                    </p:nvPicPr>
                    <p:blipFill>
                      <a:blip r:embed="rId12"/>
                      <a:stretch>
                        <a:fillRect/>
                      </a:stretch>
                    </p:blipFill>
                    <p:spPr>
                      <a:xfrm>
                        <a:off x="8542736" y="5485855"/>
                        <a:ext cx="3450704" cy="894627"/>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2309366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564250"/>
          </a:xfrm>
        </p:spPr>
        <p:txBody>
          <a:bodyPr>
            <a:normAutofit fontScale="90000"/>
          </a:bodyPr>
          <a:lstStyle/>
          <a:p>
            <a:r>
              <a:rPr lang="en-US" dirty="0" smtClean="0">
                <a:latin typeface="Times New Roman" panose="02020603050405020304" pitchFamily="18" charset="0"/>
                <a:cs typeface="Times New Roman" panose="02020603050405020304" pitchFamily="18" charset="0"/>
              </a:rPr>
              <a:t>Poisson’s ratio</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591868" y="215879"/>
            <a:ext cx="5295332" cy="5978276"/>
          </a:xfrm>
          <a:solidFill>
            <a:schemeClr val="bg1"/>
          </a:solidFill>
        </p:spPr>
        <p:txBody>
          <a:bodyPr>
            <a:normAutofit/>
          </a:bodyPr>
          <a:lstStyle/>
          <a:p>
            <a:r>
              <a:rPr lang="en-US" b="1" dirty="0">
                <a:latin typeface="Times New Roman" panose="02020603050405020304" pitchFamily="18" charset="0"/>
                <a:cs typeface="Times New Roman" panose="02020603050405020304" pitchFamily="18" charset="0"/>
              </a:rPr>
              <a:t>Strain </a:t>
            </a:r>
            <a:r>
              <a:rPr lang="en-US" dirty="0">
                <a:latin typeface="Times New Roman" panose="02020603050405020304" pitchFamily="18" charset="0"/>
                <a:cs typeface="Times New Roman" panose="02020603050405020304" pitchFamily="18" charset="0"/>
              </a:rPr>
              <a:t>: By how much times something elongated and shortened with respect to original dimension.</a:t>
            </a:r>
          </a:p>
          <a:p>
            <a:r>
              <a:rPr lang="en-US" b="1" dirty="0">
                <a:latin typeface="Times New Roman" panose="02020603050405020304" pitchFamily="18" charset="0"/>
                <a:cs typeface="Times New Roman" panose="02020603050405020304" pitchFamily="18" charset="0"/>
              </a:rPr>
              <a:t>Longitudinal direction </a:t>
            </a:r>
            <a:r>
              <a:rPr lang="en-US" dirty="0">
                <a:latin typeface="Times New Roman" panose="02020603050405020304" pitchFamily="18" charset="0"/>
                <a:cs typeface="Times New Roman" panose="02020603050405020304" pitchFamily="18" charset="0"/>
              </a:rPr>
              <a:t>: Length wise direction, but here its considered the direction of pull.</a:t>
            </a:r>
          </a:p>
          <a:p>
            <a:r>
              <a:rPr lang="en-US" b="1" dirty="0">
                <a:latin typeface="Times New Roman" panose="02020603050405020304" pitchFamily="18" charset="0"/>
                <a:cs typeface="Times New Roman" panose="02020603050405020304" pitchFamily="18" charset="0"/>
              </a:rPr>
              <a:t>Lateral direction </a:t>
            </a:r>
            <a:r>
              <a:rPr lang="en-US" dirty="0">
                <a:latin typeface="Times New Roman" panose="02020603050405020304" pitchFamily="18" charset="0"/>
                <a:cs typeface="Times New Roman" panose="02020603050405020304" pitchFamily="18" charset="0"/>
              </a:rPr>
              <a:t>:Direction perpendicular to l</a:t>
            </a:r>
            <a:r>
              <a:rPr lang="en-US" dirty="0" smtClean="0">
                <a:latin typeface="Times New Roman" panose="02020603050405020304" pitchFamily="18" charset="0"/>
                <a:cs typeface="Times New Roman" panose="02020603050405020304" pitchFamily="18" charset="0"/>
              </a:rPr>
              <a:t>ongitudinal, here </a:t>
            </a:r>
            <a:r>
              <a:rPr lang="en-US" dirty="0">
                <a:latin typeface="Times New Roman" panose="02020603050405020304" pitchFamily="18" charset="0"/>
                <a:cs typeface="Times New Roman" panose="02020603050405020304" pitchFamily="18" charset="0"/>
              </a:rPr>
              <a:t>its considered the perpendicular direction with respect to the direction of pull.</a:t>
            </a:r>
          </a:p>
          <a:p>
            <a:r>
              <a:rPr lang="en-US" b="1" dirty="0">
                <a:latin typeface="Times New Roman" panose="02020603050405020304" pitchFamily="18" charset="0"/>
                <a:cs typeface="Times New Roman" panose="02020603050405020304" pitchFamily="18" charset="0"/>
              </a:rPr>
              <a:t>Poisson’s effect</a:t>
            </a:r>
            <a:r>
              <a:rPr lang="en-US" dirty="0">
                <a:latin typeface="Times New Roman" panose="02020603050405020304" pitchFamily="18" charset="0"/>
                <a:cs typeface="Times New Roman" panose="02020603050405020304" pitchFamily="18" charset="0"/>
              </a:rPr>
              <a:t>: Material contracting or expanding in transverse direction when pulled or compressed in axial direction.</a:t>
            </a:r>
          </a:p>
          <a:p>
            <a:r>
              <a:rPr lang="en-US" b="1" dirty="0">
                <a:latin typeface="Times New Roman" panose="02020603050405020304" pitchFamily="18" charset="0"/>
                <a:cs typeface="Times New Roman" panose="02020603050405020304" pitchFamily="18" charset="0"/>
              </a:rPr>
              <a:t>Longitudinal Strain </a:t>
            </a:r>
            <a:r>
              <a:rPr lang="en-US" dirty="0">
                <a:latin typeface="Times New Roman" panose="02020603050405020304" pitchFamily="18" charset="0"/>
                <a:cs typeface="Times New Roman" panose="02020603050405020304" pitchFamily="18" charset="0"/>
              </a:rPr>
              <a:t>: By how much times something elongated and shortened with respect to original dimension in direction of pull(pull is lengthwise).</a:t>
            </a:r>
          </a:p>
          <a:p>
            <a:r>
              <a:rPr lang="en-US" b="1" dirty="0">
                <a:latin typeface="Times New Roman" panose="02020603050405020304" pitchFamily="18" charset="0"/>
                <a:cs typeface="Times New Roman" panose="02020603050405020304" pitchFamily="18" charset="0"/>
              </a:rPr>
              <a:t>Lateral/Transverse Strain </a:t>
            </a:r>
            <a:r>
              <a:rPr lang="en-US" dirty="0">
                <a:latin typeface="Times New Roman" panose="02020603050405020304" pitchFamily="18" charset="0"/>
                <a:cs typeface="Times New Roman" panose="02020603050405020304" pitchFamily="18" charset="0"/>
              </a:rPr>
              <a:t>: By how much times something elongated and shortened with respect to original dimension in perpendicular direction of pull</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C99F37-6FE3-4951-8502-D2FD83BFB6C8}" type="slidenum">
              <a:rPr lang="en-US" smtClean="0"/>
              <a:t>36</a:t>
            </a:fld>
            <a:endParaRPr lang="en-US"/>
          </a:p>
        </p:txBody>
      </p:sp>
      <p:pic>
        <p:nvPicPr>
          <p:cNvPr id="5" name="Picture 4"/>
          <p:cNvPicPr>
            <a:picLocks noChangeAspect="1"/>
          </p:cNvPicPr>
          <p:nvPr/>
        </p:nvPicPr>
        <p:blipFill>
          <a:blip r:embed="rId3"/>
          <a:stretch>
            <a:fillRect/>
          </a:stretch>
        </p:blipFill>
        <p:spPr>
          <a:xfrm>
            <a:off x="243386" y="931811"/>
            <a:ext cx="6061880" cy="4546411"/>
          </a:xfrm>
          <a:prstGeom prst="rect">
            <a:avLst/>
          </a:prstGeom>
        </p:spPr>
      </p:pic>
      <p:sp>
        <p:nvSpPr>
          <p:cNvPr id="6" name="Rectangle 5"/>
          <p:cNvSpPr/>
          <p:nvPr/>
        </p:nvSpPr>
        <p:spPr>
          <a:xfrm>
            <a:off x="1555845" y="6459785"/>
            <a:ext cx="9498842" cy="307777"/>
          </a:xfrm>
          <a:prstGeom prst="rect">
            <a:avLst/>
          </a:prstGeom>
        </p:spPr>
        <p:txBody>
          <a:bodyPr wrap="square">
            <a:spAutoFit/>
          </a:bodyPr>
          <a:lstStyle/>
          <a:p>
            <a:r>
              <a:rPr lang="en-US" sz="1400" dirty="0"/>
              <a:t>https://www.quora.com/What-is-the-physical-significance-of-Poissons-ratio-with-respect-to-engineering-materials</a:t>
            </a:r>
          </a:p>
        </p:txBody>
      </p:sp>
      <p:sp>
        <p:nvSpPr>
          <p:cNvPr id="7" name="TextBox 6"/>
          <p:cNvSpPr txBox="1"/>
          <p:nvPr/>
        </p:nvSpPr>
        <p:spPr>
          <a:xfrm>
            <a:off x="393511" y="5615060"/>
            <a:ext cx="5529617" cy="70788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Poisson’s ratio is a material property describing the lateral strain with respect to the longitudinal stain.</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02809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825" y="82752"/>
            <a:ext cx="10058400" cy="1450757"/>
          </a:xfrm>
        </p:spPr>
        <p:txBody>
          <a:bodyPr/>
          <a:lstStyle/>
          <a:p>
            <a:r>
              <a:rPr lang="en-US" b="1" dirty="0" smtClean="0">
                <a:latin typeface="Times New Roman" panose="02020603050405020304" pitchFamily="18" charset="0"/>
                <a:cs typeface="Times New Roman" panose="02020603050405020304" pitchFamily="18" charset="0"/>
              </a:rPr>
              <a:t>Poisson’s ratio</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131557" y="1011981"/>
            <a:ext cx="6728347" cy="4023360"/>
          </a:xfrm>
          <a:solidFill>
            <a:schemeClr val="bg1"/>
          </a:solidFill>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a sample, such as a wire, is stretched then it gets a little thinner. </a:t>
            </a:r>
            <a:r>
              <a:rPr lang="en-US" sz="2400" dirty="0" smtClean="0">
                <a:solidFill>
                  <a:srgbClr val="FF0000"/>
                </a:solidFill>
                <a:latin typeface="Times New Roman" panose="02020603050405020304" pitchFamily="18" charset="0"/>
                <a:cs typeface="Times New Roman" panose="02020603050405020304" pitchFamily="18" charset="0"/>
              </a:rPr>
              <a:t>The </a:t>
            </a:r>
            <a:r>
              <a:rPr lang="en-US" sz="2400" dirty="0">
                <a:solidFill>
                  <a:srgbClr val="FF0000"/>
                </a:solidFill>
                <a:latin typeface="Times New Roman" panose="02020603050405020304" pitchFamily="18" charset="0"/>
                <a:cs typeface="Times New Roman" panose="02020603050405020304" pitchFamily="18" charset="0"/>
              </a:rPr>
              <a:t>Poisson Ratio </a:t>
            </a:r>
            <a:r>
              <a:rPr lang="en-US" sz="2400" dirty="0">
                <a:latin typeface="Times New Roman" panose="02020603050405020304" pitchFamily="18" charset="0"/>
                <a:cs typeface="Times New Roman" panose="02020603050405020304" pitchFamily="18" charset="0"/>
              </a:rPr>
              <a:t>puts a number to this </a:t>
            </a:r>
            <a:r>
              <a:rPr lang="en-US" sz="2400" dirty="0" smtClean="0">
                <a:latin typeface="Times New Roman" panose="02020603050405020304" pitchFamily="18" charset="0"/>
                <a:cs typeface="Times New Roman" panose="02020603050405020304" pitchFamily="18" charset="0"/>
              </a:rPr>
              <a:t>effect.</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axial direction is the direction of the applied force, be that tensional or compressive. The (two) transverse directions are at right angles to this</a:t>
            </a:r>
            <a:r>
              <a:rPr lang="en-US" sz="24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If the sample is stretched then (usually) it will get thinner and so the Poisson Ratio is defined </a:t>
            </a:r>
            <a:r>
              <a:rPr lang="en-US" sz="2400" dirty="0" smtClean="0">
                <a:latin typeface="Times New Roman" panose="02020603050405020304" pitchFamily="18" charset="0"/>
                <a:cs typeface="Times New Roman" panose="02020603050405020304" pitchFamily="18" charset="0"/>
              </a:rPr>
              <a:t>as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C99F37-6FE3-4951-8502-D2FD83BFB6C8}" type="slidenum">
              <a:rPr lang="en-US" smtClean="0"/>
              <a:t>37</a:t>
            </a:fld>
            <a:endParaRPr lang="en-US"/>
          </a:p>
        </p:txBody>
      </p:sp>
      <p:pic>
        <p:nvPicPr>
          <p:cNvPr id="21506" name="Picture 2" descr="Hookes L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25" y="2369567"/>
            <a:ext cx="4396557" cy="3144127"/>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ookes L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3321" y="4353958"/>
            <a:ext cx="3978851" cy="19261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80002" y="6376247"/>
            <a:ext cx="10126639" cy="369332"/>
          </a:xfrm>
          <a:prstGeom prst="rect">
            <a:avLst/>
          </a:prstGeom>
        </p:spPr>
        <p:txBody>
          <a:bodyPr wrap="square">
            <a:spAutoFit/>
          </a:bodyPr>
          <a:lstStyle/>
          <a:p>
            <a:r>
              <a:rPr lang="en-US" dirty="0"/>
              <a:t>http://www.spaceflight.esa.int/impress/text/education/Mechanical%20Properties/MoreModuli.html</a:t>
            </a:r>
          </a:p>
        </p:txBody>
      </p:sp>
    </p:spTree>
    <p:extLst>
      <p:ext uri="{BB962C8B-B14F-4D97-AF65-F5344CB8AC3E}">
        <p14:creationId xmlns:p14="http://schemas.microsoft.com/office/powerpoint/2010/main" val="33688562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Example : Poisson ratio for the earth</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400" dirty="0" smtClean="0">
                <a:latin typeface="Times New Roman" panose="02020603050405020304" pitchFamily="18" charset="0"/>
                <a:cs typeface="Times New Roman" panose="02020603050405020304" pitchFamily="18" charset="0"/>
              </a:rPr>
              <a:t>Near the surface of the earth, the longitudinal waves have a velocity of 8 km/s and the transverse wave travel at 4.45 km/s.</a:t>
            </a:r>
          </a:p>
          <a:p>
            <a:r>
              <a:rPr lang="en-US" sz="2400" dirty="0" smtClean="0">
                <a:latin typeface="Times New Roman" panose="02020603050405020304" pitchFamily="18" charset="0"/>
                <a:cs typeface="Times New Roman" panose="02020603050405020304" pitchFamily="18" charset="0"/>
              </a:rPr>
              <a:t>Calculate the Poisson ratio for the earth.</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C99F37-6FE3-4951-8502-D2FD83BFB6C8}" type="slidenum">
              <a:rPr lang="en-US" smtClean="0"/>
              <a:t>38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047961723"/>
              </p:ext>
            </p:extLst>
          </p:nvPr>
        </p:nvGraphicFramePr>
        <p:xfrm>
          <a:off x="4256405" y="3054362"/>
          <a:ext cx="4557713" cy="3248025"/>
        </p:xfrm>
        <a:graphic>
          <a:graphicData uri="http://schemas.openxmlformats.org/presentationml/2006/ole">
            <mc:AlternateContent xmlns:mc="http://schemas.openxmlformats.org/markup-compatibility/2006">
              <mc:Choice xmlns:v="urn:schemas-microsoft-com:vml" Requires="v">
                <p:oleObj spid="_x0000_s23579" name="Equation" r:id="rId4" imgW="2565360" imgH="1828800" progId="Equation.DSMT4">
                  <p:embed/>
                </p:oleObj>
              </mc:Choice>
              <mc:Fallback>
                <p:oleObj name="Equation" r:id="rId4" imgW="2565360" imgH="1828800" progId="Equation.DSMT4">
                  <p:embed/>
                  <p:pic>
                    <p:nvPicPr>
                      <p:cNvPr id="0" name=""/>
                      <p:cNvPicPr/>
                      <p:nvPr/>
                    </p:nvPicPr>
                    <p:blipFill>
                      <a:blip r:embed="rId5"/>
                      <a:stretch>
                        <a:fillRect/>
                      </a:stretch>
                    </p:blipFill>
                    <p:spPr>
                      <a:xfrm>
                        <a:off x="4256405" y="3054362"/>
                        <a:ext cx="4557713" cy="3248025"/>
                      </a:xfrm>
                      <a:prstGeom prst="rect">
                        <a:avLst/>
                      </a:prstGeom>
                    </p:spPr>
                  </p:pic>
                </p:oleObj>
              </mc:Fallback>
            </mc:AlternateContent>
          </a:graphicData>
        </a:graphic>
      </p:graphicFrame>
      <p:sp>
        <p:nvSpPr>
          <p:cNvPr id="6" name="Rectangle 5"/>
          <p:cNvSpPr/>
          <p:nvPr/>
        </p:nvSpPr>
        <p:spPr>
          <a:xfrm>
            <a:off x="3263703" y="3054361"/>
            <a:ext cx="5852161" cy="3248025"/>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250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Homework</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6.13,6.17</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C99F37-6FE3-4951-8502-D2FD83BFB6C8}" type="slidenum">
              <a:rPr lang="en-US" smtClean="0"/>
              <a:t>39</a:t>
            </a:fld>
            <a:endParaRPr lang="en-US"/>
          </a:p>
        </p:txBody>
      </p:sp>
    </p:spTree>
    <p:extLst>
      <p:ext uri="{BB962C8B-B14F-4D97-AF65-F5344CB8AC3E}">
        <p14:creationId xmlns:p14="http://schemas.microsoft.com/office/powerpoint/2010/main" val="4286199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C99F37-6FE3-4951-8502-D2FD83BFB6C8}" type="slidenum">
              <a:rPr lang="en-US" smtClean="0"/>
              <a:t>4</a:t>
            </a:fld>
            <a:endParaRPr lang="en-US"/>
          </a:p>
        </p:txBody>
      </p:sp>
      <p:pic>
        <p:nvPicPr>
          <p:cNvPr id="5" name="Picture 4"/>
          <p:cNvPicPr>
            <a:picLocks noChangeAspect="1"/>
          </p:cNvPicPr>
          <p:nvPr/>
        </p:nvPicPr>
        <p:blipFill>
          <a:blip r:embed="rId4"/>
          <a:stretch>
            <a:fillRect/>
          </a:stretch>
        </p:blipFill>
        <p:spPr>
          <a:xfrm>
            <a:off x="18892" y="1195857"/>
            <a:ext cx="11595261" cy="5096656"/>
          </a:xfrm>
          <a:prstGeom prst="rect">
            <a:avLst/>
          </a:prstGeom>
          <a:ln>
            <a:noFill/>
          </a:ln>
        </p:spPr>
      </p:pic>
      <p:graphicFrame>
        <p:nvGraphicFramePr>
          <p:cNvPr id="6" name="Object 5"/>
          <p:cNvGraphicFramePr>
            <a:graphicFrameLocks noChangeAspect="1"/>
          </p:cNvGraphicFramePr>
          <p:nvPr>
            <p:extLst>
              <p:ext uri="{D42A27DB-BD31-4B8C-83A1-F6EECF244321}">
                <p14:modId xmlns:p14="http://schemas.microsoft.com/office/powerpoint/2010/main" val="915369108"/>
              </p:ext>
            </p:extLst>
          </p:nvPr>
        </p:nvGraphicFramePr>
        <p:xfrm>
          <a:off x="6730589" y="2811391"/>
          <a:ext cx="2863695" cy="792630"/>
        </p:xfrm>
        <a:graphic>
          <a:graphicData uri="http://schemas.openxmlformats.org/presentationml/2006/ole">
            <mc:AlternateContent xmlns:mc="http://schemas.openxmlformats.org/markup-compatibility/2006">
              <mc:Choice xmlns:v="urn:schemas-microsoft-com:vml" Requires="v">
                <p:oleObj spid="_x0000_s16492" name="Equation" r:id="rId5" imgW="1422360" imgH="393480" progId="Equation.DSMT4">
                  <p:embed/>
                </p:oleObj>
              </mc:Choice>
              <mc:Fallback>
                <p:oleObj name="Equation" r:id="rId5" imgW="1422360" imgH="393480" progId="Equation.DSMT4">
                  <p:embed/>
                  <p:pic>
                    <p:nvPicPr>
                      <p:cNvPr id="0" name=""/>
                      <p:cNvPicPr/>
                      <p:nvPr/>
                    </p:nvPicPr>
                    <p:blipFill>
                      <a:blip r:embed="rId6"/>
                      <a:stretch>
                        <a:fillRect/>
                      </a:stretch>
                    </p:blipFill>
                    <p:spPr>
                      <a:xfrm>
                        <a:off x="6730589" y="2811391"/>
                        <a:ext cx="2863695" cy="792630"/>
                      </a:xfrm>
                      <a:prstGeom prst="rect">
                        <a:avLst/>
                      </a:prstGeom>
                      <a:solidFill>
                        <a:schemeClr val="bg1"/>
                      </a:solidFill>
                    </p:spPr>
                  </p:pic>
                </p:oleObj>
              </mc:Fallback>
            </mc:AlternateContent>
          </a:graphicData>
        </a:graphic>
      </p:graphicFrame>
      <p:pic>
        <p:nvPicPr>
          <p:cNvPr id="16430" name="Picture 46" descr="https://upload.wikimedia.org/wikipedia/commons/6/62/Onde_compression_impulsion_1d_30_petit.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3039" y="1528478"/>
            <a:ext cx="3387779" cy="25658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81454" y="6470238"/>
            <a:ext cx="4780924" cy="369332"/>
          </a:xfrm>
          <a:prstGeom prst="rect">
            <a:avLst/>
          </a:prstGeom>
        </p:spPr>
        <p:txBody>
          <a:bodyPr wrap="none">
            <a:spAutoFit/>
          </a:bodyPr>
          <a:lstStyle/>
          <a:p>
            <a:r>
              <a:rPr lang="en-US" dirty="0"/>
              <a:t>https://en.wikipedia.org/wiki/Longitudinal_wave</a:t>
            </a:r>
          </a:p>
        </p:txBody>
      </p:sp>
      <p:sp>
        <p:nvSpPr>
          <p:cNvPr id="3" name="TextBox 2"/>
          <p:cNvSpPr txBox="1"/>
          <p:nvPr/>
        </p:nvSpPr>
        <p:spPr>
          <a:xfrm>
            <a:off x="9525952" y="1263580"/>
            <a:ext cx="2666047" cy="1323439"/>
          </a:xfrm>
          <a:prstGeom prst="rect">
            <a:avLst/>
          </a:prstGeom>
          <a:noFill/>
        </p:spPr>
        <p:txBody>
          <a:bodyPr wrap="square" rtlCol="0">
            <a:spAutoFit/>
          </a:bodyPr>
          <a:lstStyle/>
          <a:p>
            <a:r>
              <a:rPr lang="en-US" sz="2000" dirty="0" smtClean="0">
                <a:solidFill>
                  <a:srgbClr val="FF0000"/>
                </a:solidFill>
                <a:latin typeface="Times New Roman" panose="02020603050405020304" pitchFamily="18" charset="0"/>
                <a:cs typeface="Times New Roman" panose="02020603050405020304" pitchFamily="18" charset="0"/>
              </a:rPr>
              <a:t>This factor indicates how pressure is changed as the distance changes</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7" name="Oval 6"/>
          <p:cNvSpPr/>
          <p:nvPr/>
        </p:nvSpPr>
        <p:spPr>
          <a:xfrm>
            <a:off x="8651180" y="2784283"/>
            <a:ext cx="573206" cy="95990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3" idx="1"/>
          </p:cNvCxnSpPr>
          <p:nvPr/>
        </p:nvCxnSpPr>
        <p:spPr>
          <a:xfrm flipH="1">
            <a:off x="8937784" y="1925300"/>
            <a:ext cx="588168" cy="8037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376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777" y="-481412"/>
            <a:ext cx="10493706" cy="1255043"/>
          </a:xfrm>
        </p:spPr>
        <p:txBody>
          <a:bodyPr/>
          <a:lstStyle/>
          <a:p>
            <a:r>
              <a:rPr lang="en-US" b="1" dirty="0" smtClean="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w</a:t>
            </a:r>
            <a:r>
              <a:rPr lang="en-US" b="1" dirty="0" smtClean="0">
                <a:latin typeface="Times New Roman" panose="02020603050405020304" pitchFamily="18" charset="0"/>
                <a:cs typeface="Times New Roman" panose="02020603050405020304" pitchFamily="18" charset="0"/>
              </a:rPr>
              <a:t>ave equation of sound wave in gas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173578" y="1845734"/>
            <a:ext cx="6821906" cy="4494908"/>
          </a:xfrm>
        </p:spPr>
        <p:txBody>
          <a:bodyPr>
            <a:normAutofit/>
          </a:bodyPr>
          <a:lstStyle/>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When there is no disturbance, the volume of the medium under interest is  V = </a:t>
            </a:r>
            <a:r>
              <a:rPr lang="en-US" dirty="0" err="1" smtClean="0">
                <a:latin typeface="Times New Roman" panose="02020603050405020304" pitchFamily="18" charset="0"/>
                <a:cs typeface="Times New Roman" panose="02020603050405020304" pitchFamily="18" charset="0"/>
              </a:rPr>
              <a:t>A</a:t>
            </a:r>
            <a:r>
              <a:rPr lang="en-US" dirty="0" err="1" smtClean="0">
                <a:latin typeface="Times New Roman" panose="02020603050405020304" pitchFamily="18" charset="0"/>
                <a:cs typeface="Times New Roman" panose="02020603050405020304" pitchFamily="18" charset="0"/>
                <a:sym typeface="Symbol" panose="05050102010706020507" pitchFamily="18" charset="2"/>
              </a:rPr>
              <a:t>x</a:t>
            </a:r>
            <a:r>
              <a:rPr lang="en-US" dirty="0" smtClean="0">
                <a:latin typeface="Times New Roman" panose="02020603050405020304" pitchFamily="18" charset="0"/>
                <a:cs typeface="Times New Roman" panose="02020603050405020304" pitchFamily="18" charset="0"/>
                <a:sym typeface="Symbol" panose="05050102010706020507" pitchFamily="18" charset="2"/>
              </a:rPr>
              <a:t>. For a unit cross section, V = x.</a:t>
            </a:r>
          </a:p>
          <a:p>
            <a:pPr marL="0" indent="0">
              <a:buNone/>
            </a:pPr>
            <a:r>
              <a:rPr lang="en-US" dirty="0" smtClean="0">
                <a:latin typeface="Times New Roman" panose="02020603050405020304" pitchFamily="18" charset="0"/>
                <a:cs typeface="Times New Roman" panose="02020603050405020304" pitchFamily="18" charset="0"/>
                <a:sym typeface="Symbol" panose="05050102010706020507" pitchFamily="18" charset="2"/>
              </a:rPr>
              <a:t>When there is a sound wave disturbance at time t, the particles in the layer x are displaced a distance </a:t>
            </a:r>
            <a:r>
              <a:rPr lang="en-US" baseline="-25000" dirty="0" smtClean="0">
                <a:latin typeface="Times New Roman" panose="02020603050405020304" pitchFamily="18" charset="0"/>
                <a:cs typeface="Times New Roman" panose="02020603050405020304" pitchFamily="18" charset="0"/>
                <a:sym typeface="Symbol" panose="05050102010706020507" pitchFamily="18" charset="2"/>
              </a:rPr>
              <a:t>1</a:t>
            </a:r>
            <a:r>
              <a:rPr lang="en-US" dirty="0" smtClean="0">
                <a:latin typeface="Times New Roman" panose="02020603050405020304" pitchFamily="18" charset="0"/>
                <a:cs typeface="Times New Roman" panose="02020603050405020304" pitchFamily="18" charset="0"/>
                <a:sym typeface="Symbol" panose="05050102010706020507" pitchFamily="18" charset="2"/>
              </a:rPr>
              <a:t> = (x, t)</a:t>
            </a:r>
            <a:r>
              <a:rPr lang="en-US" dirty="0">
                <a:latin typeface="Times New Roman" panose="02020603050405020304" pitchFamily="18" charset="0"/>
                <a:cs typeface="Times New Roman" panose="02020603050405020304" pitchFamily="18" charset="0"/>
                <a:sym typeface="Symbol" panose="05050102010706020507" pitchFamily="18" charset="2"/>
              </a:rPr>
              <a:t> </a:t>
            </a:r>
            <a:endParaRPr lang="en-US" dirty="0" smtClean="0">
              <a:latin typeface="Times New Roman" panose="02020603050405020304" pitchFamily="18" charset="0"/>
              <a:cs typeface="Times New Roman" panose="02020603050405020304" pitchFamily="18" charset="0"/>
              <a:sym typeface="Symbol" panose="05050102010706020507" pitchFamily="18" charset="2"/>
            </a:endParaRPr>
          </a:p>
          <a:p>
            <a:pPr marL="0" indent="0">
              <a:buNone/>
            </a:pPr>
            <a:r>
              <a:rPr lang="en-US" dirty="0" smtClean="0">
                <a:latin typeface="Times New Roman" panose="02020603050405020304" pitchFamily="18" charset="0"/>
                <a:cs typeface="Times New Roman" panose="02020603050405020304" pitchFamily="18" charset="0"/>
                <a:sym typeface="Symbol" panose="05050102010706020507" pitchFamily="18" charset="2"/>
              </a:rPr>
              <a:t>And </a:t>
            </a:r>
            <a:r>
              <a:rPr lang="en-US" dirty="0">
                <a:latin typeface="Times New Roman" panose="02020603050405020304" pitchFamily="18" charset="0"/>
                <a:cs typeface="Times New Roman" panose="02020603050405020304" pitchFamily="18" charset="0"/>
                <a:sym typeface="Symbol" panose="05050102010706020507" pitchFamily="18" charset="2"/>
              </a:rPr>
              <a:t>the particles in the layer x + x are displaced a distance</a:t>
            </a:r>
          </a:p>
          <a:p>
            <a:pPr marL="0" indent="0">
              <a:buNone/>
            </a:pP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baseline="-25000" dirty="0">
                <a:latin typeface="Times New Roman" panose="02020603050405020304" pitchFamily="18" charset="0"/>
                <a:cs typeface="Times New Roman" panose="02020603050405020304" pitchFamily="18" charset="0"/>
                <a:sym typeface="Symbol" panose="05050102010706020507" pitchFamily="18" charset="2"/>
              </a:rPr>
              <a:t>2</a:t>
            </a:r>
            <a:r>
              <a:rPr lang="en-US" dirty="0">
                <a:latin typeface="Times New Roman" panose="02020603050405020304" pitchFamily="18" charset="0"/>
                <a:cs typeface="Times New Roman" panose="02020603050405020304" pitchFamily="18" charset="0"/>
                <a:sym typeface="Symbol" panose="05050102010706020507" pitchFamily="18" charset="2"/>
              </a:rPr>
              <a:t> = (x+x</a:t>
            </a:r>
            <a:r>
              <a:rPr lang="en-US" dirty="0" smtClean="0">
                <a:latin typeface="Times New Roman" panose="02020603050405020304" pitchFamily="18" charset="0"/>
                <a:cs typeface="Times New Roman" panose="02020603050405020304" pitchFamily="18" charset="0"/>
                <a:sym typeface="Symbol" panose="05050102010706020507" pitchFamily="18" charset="2"/>
              </a:rPr>
              <a:t>, t</a:t>
            </a:r>
            <a:r>
              <a:rPr lang="en-US" dirty="0">
                <a:latin typeface="Times New Roman" panose="02020603050405020304" pitchFamily="18" charset="0"/>
                <a:cs typeface="Times New Roman" panose="02020603050405020304" pitchFamily="18" charset="0"/>
                <a:sym typeface="Symbol" panose="05050102010706020507" pitchFamily="18" charset="2"/>
              </a:rPr>
              <a:t>)</a:t>
            </a:r>
          </a:p>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sym typeface="Symbol" panose="05050102010706020507" pitchFamily="18" charset="2"/>
              </a:rPr>
              <a:t>Three possible changes of volume may be observed :</a:t>
            </a:r>
          </a:p>
          <a:p>
            <a:pPr marL="0" indent="0">
              <a:buNone/>
            </a:pPr>
            <a:r>
              <a:rPr lang="en-US" dirty="0" smtClean="0">
                <a:latin typeface="Times New Roman" panose="02020603050405020304" pitchFamily="18" charset="0"/>
                <a:cs typeface="Times New Roman" panose="02020603050405020304" pitchFamily="18" charset="0"/>
                <a:sym typeface="Symbol" panose="05050102010706020507" pitchFamily="18" charset="2"/>
              </a:rPr>
              <a:t>(1) </a:t>
            </a:r>
            <a:r>
              <a:rPr lang="en-US" baseline="-25000" dirty="0" smtClean="0">
                <a:latin typeface="Times New Roman" panose="02020603050405020304" pitchFamily="18" charset="0"/>
                <a:cs typeface="Times New Roman" panose="02020603050405020304" pitchFamily="18" charset="0"/>
                <a:sym typeface="Symbol" panose="05050102010706020507" pitchFamily="18" charset="2"/>
              </a:rPr>
              <a:t>1</a:t>
            </a:r>
            <a:r>
              <a:rPr lang="en-US" dirty="0" smtClean="0">
                <a:latin typeface="Times New Roman" panose="02020603050405020304" pitchFamily="18" charset="0"/>
                <a:cs typeface="Times New Roman" panose="02020603050405020304" pitchFamily="18" charset="0"/>
                <a:sym typeface="Symbol" panose="05050102010706020507" pitchFamily="18" charset="2"/>
              </a:rPr>
              <a:t> = </a:t>
            </a:r>
            <a:r>
              <a:rPr lang="en-US" baseline="-25000" dirty="0" smtClean="0">
                <a:latin typeface="Times New Roman" panose="02020603050405020304" pitchFamily="18" charset="0"/>
                <a:cs typeface="Times New Roman" panose="02020603050405020304" pitchFamily="18" charset="0"/>
                <a:sym typeface="Symbol" panose="05050102010706020507" pitchFamily="18" charset="2"/>
              </a:rPr>
              <a:t>2  </a:t>
            </a:r>
            <a:r>
              <a:rPr lang="en-US" dirty="0" smtClean="0">
                <a:latin typeface="Times New Roman" panose="02020603050405020304" pitchFamily="18" charset="0"/>
                <a:cs typeface="Times New Roman" panose="02020603050405020304" pitchFamily="18" charset="0"/>
                <a:sym typeface="Symbol" panose="05050102010706020507" pitchFamily="18" charset="2"/>
              </a:rPr>
              <a:t> : a </a:t>
            </a:r>
            <a:r>
              <a:rPr lang="en-US" b="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constant</a:t>
            </a:r>
            <a:r>
              <a:rPr lang="en-US" dirty="0" smtClean="0">
                <a:latin typeface="Times New Roman" panose="02020603050405020304" pitchFamily="18" charset="0"/>
                <a:cs typeface="Times New Roman" panose="02020603050405020304" pitchFamily="18" charset="0"/>
                <a:sym typeface="Symbol" panose="05050102010706020507" pitchFamily="18" charset="2"/>
              </a:rPr>
              <a:t> volume shifted to the right</a:t>
            </a:r>
            <a:endParaRPr lang="en-US" baseline="-25000" dirty="0" smtClean="0">
              <a:latin typeface="Times New Roman" panose="02020603050405020304" pitchFamily="18" charset="0"/>
              <a:cs typeface="Times New Roman" panose="02020603050405020304" pitchFamily="18" charset="0"/>
              <a:sym typeface="Symbol" panose="05050102010706020507" pitchFamily="18" charset="2"/>
            </a:endParaRPr>
          </a:p>
          <a:p>
            <a:pPr marL="0" indent="0">
              <a:buNone/>
            </a:pPr>
            <a:r>
              <a:rPr lang="en-US" dirty="0" smtClean="0">
                <a:latin typeface="Times New Roman" panose="02020603050405020304" pitchFamily="18" charset="0"/>
                <a:cs typeface="Times New Roman" panose="02020603050405020304" pitchFamily="18" charset="0"/>
                <a:sym typeface="Symbol" panose="05050102010706020507" pitchFamily="18" charset="2"/>
              </a:rPr>
              <a:t>(2) </a:t>
            </a:r>
            <a:r>
              <a:rPr lang="en-US" dirty="0">
                <a:latin typeface="Times New Roman" panose="02020603050405020304" pitchFamily="18" charset="0"/>
                <a:cs typeface="Times New Roman" panose="02020603050405020304" pitchFamily="18" charset="0"/>
                <a:sym typeface="Symbol" panose="05050102010706020507" pitchFamily="18" charset="2"/>
              </a:rPr>
              <a:t></a:t>
            </a:r>
            <a:r>
              <a:rPr lang="en-US" baseline="-25000" dirty="0">
                <a:latin typeface="Times New Roman" panose="02020603050405020304" pitchFamily="18" charset="0"/>
                <a:cs typeface="Times New Roman" panose="02020603050405020304" pitchFamily="18" charset="0"/>
                <a:sym typeface="Symbol" panose="05050102010706020507" pitchFamily="18" charset="2"/>
              </a:rPr>
              <a:t>1</a:t>
            </a:r>
            <a:r>
              <a:rPr lang="en-US" dirty="0">
                <a:latin typeface="Times New Roman" panose="02020603050405020304" pitchFamily="18" charset="0"/>
                <a:cs typeface="Times New Roman" panose="02020603050405020304" pitchFamily="18" charset="0"/>
                <a:sym typeface="Symbol" panose="05050102010706020507" pitchFamily="18" charset="2"/>
              </a:rPr>
              <a:t> &lt;</a:t>
            </a:r>
            <a:r>
              <a:rPr lang="en-US" dirty="0" smtClean="0">
                <a:latin typeface="Times New Roman" panose="02020603050405020304" pitchFamily="18" charset="0"/>
                <a:cs typeface="Times New Roman" panose="02020603050405020304" pitchFamily="18" charset="0"/>
                <a:sym typeface="Symbol" panose="05050102010706020507" pitchFamily="18" charset="2"/>
              </a:rPr>
              <a:t> </a:t>
            </a:r>
            <a:r>
              <a:rPr lang="en-US" dirty="0">
                <a:latin typeface="Times New Roman" panose="02020603050405020304" pitchFamily="18" charset="0"/>
                <a:cs typeface="Times New Roman" panose="02020603050405020304" pitchFamily="18" charset="0"/>
                <a:sym typeface="Symbol" panose="05050102010706020507" pitchFamily="18" charset="2"/>
              </a:rPr>
              <a:t></a:t>
            </a:r>
            <a:r>
              <a:rPr lang="en-US" baseline="-25000" dirty="0">
                <a:latin typeface="Times New Roman" panose="02020603050405020304" pitchFamily="18" charset="0"/>
                <a:cs typeface="Times New Roman" panose="02020603050405020304" pitchFamily="18" charset="0"/>
                <a:sym typeface="Symbol" panose="05050102010706020507" pitchFamily="18" charset="2"/>
              </a:rPr>
              <a:t>2</a:t>
            </a:r>
            <a:r>
              <a:rPr lang="en-US" dirty="0" smtClean="0">
                <a:latin typeface="Times New Roman" panose="02020603050405020304" pitchFamily="18" charset="0"/>
                <a:cs typeface="Times New Roman" panose="02020603050405020304" pitchFamily="18" charset="0"/>
                <a:sym typeface="Symbol" panose="05050102010706020507" pitchFamily="18" charset="2"/>
              </a:rPr>
              <a:t>  : an </a:t>
            </a:r>
            <a:r>
              <a:rPr lang="en-US" b="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increased</a:t>
            </a:r>
            <a:r>
              <a:rPr lang="en-US" dirty="0" smtClean="0">
                <a:latin typeface="Times New Roman" panose="02020603050405020304" pitchFamily="18" charset="0"/>
                <a:cs typeface="Times New Roman" panose="02020603050405020304" pitchFamily="18" charset="0"/>
                <a:sym typeface="Symbol" panose="05050102010706020507" pitchFamily="18" charset="2"/>
              </a:rPr>
              <a:t> volume shifted to the right</a:t>
            </a:r>
          </a:p>
          <a:p>
            <a:pPr marL="0" indent="0">
              <a:buNone/>
            </a:pPr>
            <a:r>
              <a:rPr lang="en-US" dirty="0" smtClean="0">
                <a:latin typeface="Times New Roman" panose="02020603050405020304" pitchFamily="18" charset="0"/>
                <a:cs typeface="Times New Roman" panose="02020603050405020304" pitchFamily="18" charset="0"/>
                <a:sym typeface="Symbol" panose="05050102010706020507" pitchFamily="18" charset="2"/>
              </a:rPr>
              <a:t>(3) </a:t>
            </a:r>
            <a:r>
              <a:rPr lang="en-US" dirty="0">
                <a:latin typeface="Times New Roman" panose="02020603050405020304" pitchFamily="18" charset="0"/>
                <a:cs typeface="Times New Roman" panose="02020603050405020304" pitchFamily="18" charset="0"/>
                <a:sym typeface="Symbol" panose="05050102010706020507" pitchFamily="18" charset="2"/>
              </a:rPr>
              <a:t></a:t>
            </a:r>
            <a:r>
              <a:rPr lang="en-US" baseline="-25000" dirty="0">
                <a:latin typeface="Times New Roman" panose="02020603050405020304" pitchFamily="18" charset="0"/>
                <a:cs typeface="Times New Roman" panose="02020603050405020304" pitchFamily="18" charset="0"/>
                <a:sym typeface="Symbol" panose="05050102010706020507" pitchFamily="18" charset="2"/>
              </a:rPr>
              <a:t>1</a:t>
            </a:r>
            <a:r>
              <a:rPr lang="en-US" dirty="0">
                <a:latin typeface="Times New Roman" panose="02020603050405020304" pitchFamily="18" charset="0"/>
                <a:cs typeface="Times New Roman" panose="02020603050405020304" pitchFamily="18" charset="0"/>
                <a:sym typeface="Symbol" panose="05050102010706020507" pitchFamily="18" charset="2"/>
              </a:rPr>
              <a:t> &gt;</a:t>
            </a:r>
            <a:r>
              <a:rPr lang="en-US" dirty="0" smtClean="0">
                <a:latin typeface="Times New Roman" panose="02020603050405020304" pitchFamily="18" charset="0"/>
                <a:cs typeface="Times New Roman" panose="02020603050405020304" pitchFamily="18" charset="0"/>
                <a:sym typeface="Symbol" panose="05050102010706020507" pitchFamily="18" charset="2"/>
              </a:rPr>
              <a:t> </a:t>
            </a:r>
            <a:r>
              <a:rPr lang="en-US" dirty="0">
                <a:latin typeface="Times New Roman" panose="02020603050405020304" pitchFamily="18" charset="0"/>
                <a:cs typeface="Times New Roman" panose="02020603050405020304" pitchFamily="18" charset="0"/>
                <a:sym typeface="Symbol" panose="05050102010706020507" pitchFamily="18" charset="2"/>
              </a:rPr>
              <a:t></a:t>
            </a:r>
            <a:r>
              <a:rPr lang="en-US" baseline="-25000" dirty="0">
                <a:latin typeface="Times New Roman" panose="02020603050405020304" pitchFamily="18" charset="0"/>
                <a:cs typeface="Times New Roman" panose="02020603050405020304" pitchFamily="18" charset="0"/>
                <a:sym typeface="Symbol" panose="05050102010706020507" pitchFamily="18" charset="2"/>
              </a:rPr>
              <a:t>2</a:t>
            </a:r>
            <a:r>
              <a:rPr lang="en-US" dirty="0">
                <a:latin typeface="Times New Roman" panose="02020603050405020304" pitchFamily="18" charset="0"/>
                <a:cs typeface="Times New Roman" panose="02020603050405020304" pitchFamily="18" charset="0"/>
                <a:sym typeface="Symbol" panose="05050102010706020507" pitchFamily="18" charset="2"/>
              </a:rPr>
              <a:t>  : </a:t>
            </a:r>
            <a:r>
              <a:rPr lang="en-US" dirty="0" smtClean="0">
                <a:latin typeface="Times New Roman" panose="02020603050405020304" pitchFamily="18" charset="0"/>
                <a:cs typeface="Times New Roman" panose="02020603050405020304" pitchFamily="18" charset="0"/>
                <a:sym typeface="Symbol" panose="05050102010706020507" pitchFamily="18" charset="2"/>
              </a:rPr>
              <a:t>a </a:t>
            </a:r>
            <a:r>
              <a:rPr lang="en-US" b="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decreased</a:t>
            </a:r>
            <a:r>
              <a:rPr lang="en-US" dirty="0" smtClean="0">
                <a:latin typeface="Times New Roman" panose="02020603050405020304" pitchFamily="18" charset="0"/>
                <a:cs typeface="Times New Roman" panose="02020603050405020304" pitchFamily="18" charset="0"/>
                <a:sym typeface="Symbol" panose="05050102010706020507" pitchFamily="18" charset="2"/>
              </a:rPr>
              <a:t> </a:t>
            </a:r>
            <a:r>
              <a:rPr lang="en-US" dirty="0">
                <a:latin typeface="Times New Roman" panose="02020603050405020304" pitchFamily="18" charset="0"/>
                <a:cs typeface="Times New Roman" panose="02020603050405020304" pitchFamily="18" charset="0"/>
                <a:sym typeface="Symbol" panose="05050102010706020507" pitchFamily="18" charset="2"/>
              </a:rPr>
              <a:t>volume shifted to the right</a:t>
            </a:r>
          </a:p>
          <a:p>
            <a:pPr marL="0" indent="0">
              <a:buNone/>
            </a:pPr>
            <a:endParaRPr lang="en-US" dirty="0" smtClean="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C99F37-6FE3-4951-8502-D2FD83BFB6C8}" type="slidenum">
              <a:rPr lang="en-US" smtClean="0"/>
              <a:t>5</a:t>
            </a:fld>
            <a:endParaRPr lang="en-US"/>
          </a:p>
        </p:txBody>
      </p:sp>
      <p:pic>
        <p:nvPicPr>
          <p:cNvPr id="5" name="Picture 4"/>
          <p:cNvPicPr>
            <a:picLocks noChangeAspect="1"/>
          </p:cNvPicPr>
          <p:nvPr/>
        </p:nvPicPr>
        <p:blipFill>
          <a:blip r:embed="rId3"/>
          <a:stretch>
            <a:fillRect/>
          </a:stretch>
        </p:blipFill>
        <p:spPr>
          <a:xfrm>
            <a:off x="318317" y="1460724"/>
            <a:ext cx="4684747" cy="3640665"/>
          </a:xfrm>
          <a:prstGeom prst="rect">
            <a:avLst/>
          </a:prstGeom>
        </p:spPr>
      </p:pic>
      <p:sp>
        <p:nvSpPr>
          <p:cNvPr id="6" name="TextBox 5"/>
          <p:cNvSpPr txBox="1"/>
          <p:nvPr/>
        </p:nvSpPr>
        <p:spPr>
          <a:xfrm>
            <a:off x="166369" y="5209674"/>
            <a:ext cx="4836695" cy="1015663"/>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Thin element of gas of unit cross-section and thickness </a:t>
            </a:r>
            <a:r>
              <a:rPr lang="en-US" sz="2000" dirty="0" smtClean="0">
                <a:latin typeface="Times New Roman" panose="02020603050405020304" pitchFamily="18" charset="0"/>
                <a:cs typeface="Times New Roman" panose="02020603050405020304" pitchFamily="18" charset="0"/>
                <a:sym typeface="Symbol" panose="05050102010706020507" pitchFamily="18" charset="2"/>
              </a:rPr>
              <a:t>x displaced and amount  under the influence of a pressure difference.</a:t>
            </a:r>
            <a:endParaRPr lang="en-US" sz="2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75802" y="1167773"/>
            <a:ext cx="136218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Layer x</a:t>
            </a:r>
            <a:endParaRPr lang="en-US"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108343" y="1216824"/>
            <a:ext cx="136218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Layer x+</a:t>
            </a:r>
            <a:r>
              <a:rPr lang="en-US" dirty="0" smtClean="0">
                <a:latin typeface="Times New Roman" panose="02020603050405020304" pitchFamily="18" charset="0"/>
                <a:cs typeface="Times New Roman" panose="02020603050405020304" pitchFamily="18" charset="0"/>
                <a:sym typeface="Symbol" panose="05050102010706020507" pitchFamily="18" charset="2"/>
              </a:rPr>
              <a:t>x</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2596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C99F37-6FE3-4951-8502-D2FD83BFB6C8}" type="slidenum">
              <a:rPr lang="en-US" smtClean="0"/>
              <a:t>6</a:t>
            </a:fld>
            <a:endParaRPr lang="en-US"/>
          </a:p>
        </p:txBody>
      </p:sp>
      <p:sp>
        <p:nvSpPr>
          <p:cNvPr id="5" name="TextBox 4"/>
          <p:cNvSpPr txBox="1"/>
          <p:nvPr/>
        </p:nvSpPr>
        <p:spPr>
          <a:xfrm>
            <a:off x="887104" y="614149"/>
            <a:ext cx="10563368"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increase of the element thickness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can be written as</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marL="285750" indent="-28575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sym typeface="Symbol" panose="05050102010706020507" pitchFamily="18" charset="2"/>
            </a:endParaRP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This can be written in the derivative form meaning “the </a:t>
            </a:r>
            <a:r>
              <a:rPr lang="en-US" sz="2400" dirty="0">
                <a:latin typeface="Times New Roman" panose="02020603050405020304" pitchFamily="18" charset="0"/>
                <a:cs typeface="Times New Roman" panose="02020603050405020304" pitchFamily="18" charset="0"/>
                <a:sym typeface="Symbol" panose="05050102010706020507" pitchFamily="18" charset="2"/>
              </a:rPr>
              <a:t>change of  (displacement) with respect to the change of x (distance</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as</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marL="285750" indent="-28575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sym typeface="Symbol" panose="05050102010706020507" pitchFamily="18" charset="2"/>
            </a:endParaRP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Therefore, the increase in the thickness x of the element of unit cross section is</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marL="285750" indent="-28575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sym typeface="Symbol" panose="05050102010706020507" pitchFamily="18" charset="2"/>
            </a:endParaRPr>
          </a:p>
          <a:p>
            <a:pPr marL="285750" indent="-28575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sym typeface="Symbol" panose="05050102010706020507" pitchFamily="18" charset="2"/>
            </a:endParaRP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And </a:t>
            </a:r>
            <a:endParaRPr lang="en-US" sz="2400" dirty="0">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340331033"/>
              </p:ext>
            </p:extLst>
          </p:nvPr>
        </p:nvGraphicFramePr>
        <p:xfrm>
          <a:off x="3400425" y="1075814"/>
          <a:ext cx="4065588" cy="466725"/>
        </p:xfrm>
        <a:graphic>
          <a:graphicData uri="http://schemas.openxmlformats.org/presentationml/2006/ole">
            <mc:AlternateContent xmlns:mc="http://schemas.openxmlformats.org/markup-compatibility/2006">
              <mc:Choice xmlns:v="urn:schemas-microsoft-com:vml" Requires="v">
                <p:oleObj spid="_x0000_s17644" name="Equation" r:id="rId3" imgW="2209680" imgH="253800" progId="Equation.DSMT4">
                  <p:embed/>
                </p:oleObj>
              </mc:Choice>
              <mc:Fallback>
                <p:oleObj name="Equation" r:id="rId3" imgW="2209680" imgH="253800" progId="Equation.DSMT4">
                  <p:embed/>
                  <p:pic>
                    <p:nvPicPr>
                      <p:cNvPr id="0" name=""/>
                      <p:cNvPicPr/>
                      <p:nvPr/>
                    </p:nvPicPr>
                    <p:blipFill>
                      <a:blip r:embed="rId4"/>
                      <a:stretch>
                        <a:fillRect/>
                      </a:stretch>
                    </p:blipFill>
                    <p:spPr>
                      <a:xfrm>
                        <a:off x="3400425" y="1075814"/>
                        <a:ext cx="4065588" cy="4667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857837490"/>
              </p:ext>
            </p:extLst>
          </p:nvPr>
        </p:nvGraphicFramePr>
        <p:xfrm>
          <a:off x="3400425" y="2704122"/>
          <a:ext cx="4344988" cy="863600"/>
        </p:xfrm>
        <a:graphic>
          <a:graphicData uri="http://schemas.openxmlformats.org/presentationml/2006/ole">
            <mc:AlternateContent xmlns:mc="http://schemas.openxmlformats.org/markup-compatibility/2006">
              <mc:Choice xmlns:v="urn:schemas-microsoft-com:vml" Requires="v">
                <p:oleObj spid="_x0000_s17645" name="Equation" r:id="rId5" imgW="2361960" imgH="469800" progId="Equation.DSMT4">
                  <p:embed/>
                </p:oleObj>
              </mc:Choice>
              <mc:Fallback>
                <p:oleObj name="Equation" r:id="rId5" imgW="2361960" imgH="469800" progId="Equation.DSMT4">
                  <p:embed/>
                  <p:pic>
                    <p:nvPicPr>
                      <p:cNvPr id="0" name=""/>
                      <p:cNvPicPr/>
                      <p:nvPr/>
                    </p:nvPicPr>
                    <p:blipFill>
                      <a:blip r:embed="rId6"/>
                      <a:stretch>
                        <a:fillRect/>
                      </a:stretch>
                    </p:blipFill>
                    <p:spPr>
                      <a:xfrm>
                        <a:off x="3400425" y="2704122"/>
                        <a:ext cx="4344988" cy="8636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98810145"/>
              </p:ext>
            </p:extLst>
          </p:nvPr>
        </p:nvGraphicFramePr>
        <p:xfrm>
          <a:off x="4719637" y="3966334"/>
          <a:ext cx="1425575" cy="723900"/>
        </p:xfrm>
        <a:graphic>
          <a:graphicData uri="http://schemas.openxmlformats.org/presentationml/2006/ole">
            <mc:AlternateContent xmlns:mc="http://schemas.openxmlformats.org/markup-compatibility/2006">
              <mc:Choice xmlns:v="urn:schemas-microsoft-com:vml" Requires="v">
                <p:oleObj spid="_x0000_s17646" name="Equation" r:id="rId7" imgW="774360" imgH="393480" progId="Equation.DSMT4">
                  <p:embed/>
                </p:oleObj>
              </mc:Choice>
              <mc:Fallback>
                <p:oleObj name="Equation" r:id="rId7" imgW="774360" imgH="393480" progId="Equation.DSMT4">
                  <p:embed/>
                  <p:pic>
                    <p:nvPicPr>
                      <p:cNvPr id="0" name=""/>
                      <p:cNvPicPr/>
                      <p:nvPr/>
                    </p:nvPicPr>
                    <p:blipFill>
                      <a:blip r:embed="rId8"/>
                      <a:stretch>
                        <a:fillRect/>
                      </a:stretch>
                    </p:blipFill>
                    <p:spPr>
                      <a:xfrm>
                        <a:off x="4719637" y="3966334"/>
                        <a:ext cx="1425575" cy="723900"/>
                      </a:xfrm>
                      <a:prstGeom prst="rect">
                        <a:avLst/>
                      </a:prstGeom>
                    </p:spPr>
                  </p:pic>
                </p:oleObj>
              </mc:Fallback>
            </mc:AlternateContent>
          </a:graphicData>
        </a:graphic>
      </p:graphicFrame>
      <p:sp>
        <p:nvSpPr>
          <p:cNvPr id="10" name="Oval 9"/>
          <p:cNvSpPr/>
          <p:nvPr/>
        </p:nvSpPr>
        <p:spPr>
          <a:xfrm>
            <a:off x="5480190" y="5194457"/>
            <a:ext cx="665021" cy="8472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332565" y="4901436"/>
            <a:ext cx="2947916" cy="461665"/>
          </a:xfrm>
          <a:prstGeom prst="rect">
            <a:avLst/>
          </a:prstGeom>
          <a:noFill/>
          <a:ln>
            <a:solidFill>
              <a:srgbClr val="FF0000"/>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Longitudinal strain</a:t>
            </a:r>
            <a:endParaRPr lang="en-US" sz="2400" dirty="0">
              <a:latin typeface="Times New Roman" panose="02020603050405020304" pitchFamily="18" charset="0"/>
              <a:cs typeface="Times New Roman" panose="02020603050405020304" pitchFamily="18" charset="0"/>
            </a:endParaRPr>
          </a:p>
        </p:txBody>
      </p:sp>
      <p:cxnSp>
        <p:nvCxnSpPr>
          <p:cNvPr id="13" name="Straight Arrow Connector 12"/>
          <p:cNvCxnSpPr/>
          <p:nvPr/>
        </p:nvCxnSpPr>
        <p:spPr>
          <a:xfrm flipH="1">
            <a:off x="6145211" y="5132269"/>
            <a:ext cx="1187354" cy="24017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extLst>
              <p:ext uri="{D42A27DB-BD31-4B8C-83A1-F6EECF244321}">
                <p14:modId xmlns:p14="http://schemas.microsoft.com/office/powerpoint/2010/main" val="1853077532"/>
              </p:ext>
            </p:extLst>
          </p:nvPr>
        </p:nvGraphicFramePr>
        <p:xfrm>
          <a:off x="2115571" y="4928337"/>
          <a:ext cx="4578348" cy="1144587"/>
        </p:xfrm>
        <a:graphic>
          <a:graphicData uri="http://schemas.openxmlformats.org/presentationml/2006/ole">
            <mc:AlternateContent xmlns:mc="http://schemas.openxmlformats.org/markup-compatibility/2006">
              <mc:Choice xmlns:v="urn:schemas-microsoft-com:vml" Requires="v">
                <p:oleObj spid="_x0000_s17647" name="Equation" r:id="rId9" imgW="2641320" imgH="660240" progId="Equation.DSMT4">
                  <p:embed/>
                </p:oleObj>
              </mc:Choice>
              <mc:Fallback>
                <p:oleObj name="Equation" r:id="rId9" imgW="2641320" imgH="660240" progId="Equation.DSMT4">
                  <p:embed/>
                  <p:pic>
                    <p:nvPicPr>
                      <p:cNvPr id="0" name=""/>
                      <p:cNvPicPr/>
                      <p:nvPr/>
                    </p:nvPicPr>
                    <p:blipFill>
                      <a:blip r:embed="rId10"/>
                      <a:stretch>
                        <a:fillRect/>
                      </a:stretch>
                    </p:blipFill>
                    <p:spPr>
                      <a:xfrm>
                        <a:off x="2115571" y="4928337"/>
                        <a:ext cx="4578348" cy="1144587"/>
                      </a:xfrm>
                      <a:prstGeom prst="rect">
                        <a:avLst/>
                      </a:prstGeom>
                    </p:spPr>
                  </p:pic>
                </p:oleObj>
              </mc:Fallback>
            </mc:AlternateContent>
          </a:graphicData>
        </a:graphic>
      </p:graphicFrame>
    </p:spTree>
    <p:extLst>
      <p:ext uri="{BB962C8B-B14F-4D97-AF65-F5344CB8AC3E}">
        <p14:creationId xmlns:p14="http://schemas.microsoft.com/office/powerpoint/2010/main" val="3022803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49300" y="1845734"/>
            <a:ext cx="10406380" cy="4023360"/>
          </a:xfrm>
        </p:spPr>
        <p:txBody>
          <a:bodyPr>
            <a:normAutofit/>
          </a:bodyPr>
          <a:lstStyle/>
          <a:p>
            <a:r>
              <a:rPr lang="en-US" sz="2400" dirty="0" smtClean="0">
                <a:latin typeface="Times New Roman" panose="02020603050405020304" pitchFamily="18" charset="0"/>
                <a:cs typeface="Times New Roman" panose="02020603050405020304" pitchFamily="18" charset="0"/>
              </a:rPr>
              <a:t>The medium is</a:t>
            </a:r>
            <a:r>
              <a:rPr lang="en-US" sz="2400" b="1" dirty="0" smtClean="0">
                <a:solidFill>
                  <a:srgbClr val="FF0000"/>
                </a:solidFill>
                <a:latin typeface="Times New Roman" panose="02020603050405020304" pitchFamily="18" charset="0"/>
                <a:cs typeface="Times New Roman" panose="02020603050405020304" pitchFamily="18" charset="0"/>
              </a:rPr>
              <a:t> deformed </a:t>
            </a:r>
            <a:r>
              <a:rPr lang="en-US" sz="2400" dirty="0" smtClean="0">
                <a:latin typeface="Times New Roman" panose="02020603050405020304" pitchFamily="18" charset="0"/>
                <a:cs typeface="Times New Roman" panose="02020603050405020304" pitchFamily="18" charset="0"/>
              </a:rPr>
              <a:t>because the pressures along the x-axis on either side of the thin element are not in balance. The </a:t>
            </a:r>
            <a:r>
              <a:rPr lang="en-US" sz="2400" b="1" dirty="0" smtClean="0">
                <a:solidFill>
                  <a:srgbClr val="FF0000"/>
                </a:solidFill>
                <a:latin typeface="Times New Roman" panose="02020603050405020304" pitchFamily="18" charset="0"/>
                <a:cs typeface="Times New Roman" panose="02020603050405020304" pitchFamily="18" charset="0"/>
              </a:rPr>
              <a:t>net force acting </a:t>
            </a:r>
            <a:r>
              <a:rPr lang="en-US" sz="2400" dirty="0" smtClean="0">
                <a:latin typeface="Times New Roman" panose="02020603050405020304" pitchFamily="18" charset="0"/>
                <a:cs typeface="Times New Roman" panose="02020603050405020304" pitchFamily="18" charset="0"/>
              </a:rPr>
              <a:t>on the gas element is given by</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C99F37-6FE3-4951-8502-D2FD83BFB6C8}" type="slidenum">
              <a:rPr lang="en-US" smtClean="0"/>
              <a:t>7</a:t>
            </a:fld>
            <a:endParaRPr lang="en-US"/>
          </a:p>
        </p:txBody>
      </p:sp>
      <p:sp>
        <p:nvSpPr>
          <p:cNvPr id="5" name="Title 1"/>
          <p:cNvSpPr txBox="1">
            <a:spLocks/>
          </p:cNvSpPr>
          <p:nvPr/>
        </p:nvSpPr>
        <p:spPr>
          <a:xfrm>
            <a:off x="558949" y="0"/>
            <a:ext cx="10493706" cy="1255043"/>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smtClean="0">
                <a:latin typeface="Times New Roman" panose="02020603050405020304" pitchFamily="18" charset="0"/>
                <a:cs typeface="Times New Roman" panose="02020603050405020304" pitchFamily="18" charset="0"/>
              </a:rPr>
              <a:t>The wave equation of sound wave in gas (contd.)</a:t>
            </a:r>
            <a:endParaRPr lang="en-US" b="1" dirty="0">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4256407280"/>
              </p:ext>
            </p:extLst>
          </p:nvPr>
        </p:nvGraphicFramePr>
        <p:xfrm>
          <a:off x="6407508" y="3132360"/>
          <a:ext cx="4332782" cy="2315403"/>
        </p:xfrm>
        <a:graphic>
          <a:graphicData uri="http://schemas.openxmlformats.org/presentationml/2006/ole">
            <mc:AlternateContent xmlns:mc="http://schemas.openxmlformats.org/markup-compatibility/2006">
              <mc:Choice xmlns:v="urn:schemas-microsoft-com:vml" Requires="v">
                <p:oleObj spid="_x0000_s4247" name="Equation" r:id="rId3" imgW="2400120" imgH="1282680" progId="Equation.DSMT4">
                  <p:embed/>
                </p:oleObj>
              </mc:Choice>
              <mc:Fallback>
                <p:oleObj name="Equation" r:id="rId3" imgW="2400120" imgH="1282680" progId="Equation.DSMT4">
                  <p:embed/>
                  <p:pic>
                    <p:nvPicPr>
                      <p:cNvPr id="0" name=""/>
                      <p:cNvPicPr/>
                      <p:nvPr/>
                    </p:nvPicPr>
                    <p:blipFill>
                      <a:blip r:embed="rId4"/>
                      <a:stretch>
                        <a:fillRect/>
                      </a:stretch>
                    </p:blipFill>
                    <p:spPr>
                      <a:xfrm>
                        <a:off x="6407508" y="3132360"/>
                        <a:ext cx="4332782" cy="2315403"/>
                      </a:xfrm>
                      <a:prstGeom prst="rect">
                        <a:avLst/>
                      </a:prstGeom>
                    </p:spPr>
                  </p:pic>
                </p:oleObj>
              </mc:Fallback>
            </mc:AlternateContent>
          </a:graphicData>
        </a:graphic>
      </p:graphicFrame>
      <p:pic>
        <p:nvPicPr>
          <p:cNvPr id="7" name="Picture 6"/>
          <p:cNvPicPr>
            <a:picLocks noChangeAspect="1"/>
          </p:cNvPicPr>
          <p:nvPr/>
        </p:nvPicPr>
        <p:blipFill>
          <a:blip r:embed="rId5"/>
          <a:stretch>
            <a:fillRect/>
          </a:stretch>
        </p:blipFill>
        <p:spPr>
          <a:xfrm>
            <a:off x="347730" y="2658459"/>
            <a:ext cx="4684747" cy="3640665"/>
          </a:xfrm>
          <a:prstGeom prst="rect">
            <a:avLst/>
          </a:prstGeom>
        </p:spPr>
      </p:pic>
      <p:sp>
        <p:nvSpPr>
          <p:cNvPr id="8" name="TextBox 7"/>
          <p:cNvSpPr txBox="1"/>
          <p:nvPr/>
        </p:nvSpPr>
        <p:spPr>
          <a:xfrm>
            <a:off x="5805802" y="5564274"/>
            <a:ext cx="6386198" cy="707886"/>
          </a:xfrm>
          <a:prstGeom prst="rect">
            <a:avLst/>
          </a:prstGeom>
          <a:noFill/>
        </p:spPr>
        <p:txBody>
          <a:bodyPr wrap="square" rtlCol="0">
            <a:spAutoFit/>
          </a:bodyPr>
          <a:lstStyle/>
          <a:p>
            <a:r>
              <a:rPr lang="en-US" sz="2000" dirty="0" smtClean="0">
                <a:solidFill>
                  <a:srgbClr val="FF0000"/>
                </a:solidFill>
                <a:latin typeface="Times New Roman" panose="02020603050405020304" pitchFamily="18" charset="0"/>
                <a:cs typeface="Times New Roman" panose="02020603050405020304" pitchFamily="18" charset="0"/>
              </a:rPr>
              <a:t>Note : (1) </a:t>
            </a:r>
            <a:r>
              <a:rPr lang="en-US" sz="2000" i="1" dirty="0" smtClean="0">
                <a:solidFill>
                  <a:srgbClr val="FF0000"/>
                </a:solidFill>
                <a:latin typeface="Times New Roman" panose="02020603050405020304" pitchFamily="18" charset="0"/>
                <a:cs typeface="Times New Roman" panose="02020603050405020304" pitchFamily="18" charset="0"/>
              </a:rPr>
              <a:t>p</a:t>
            </a:r>
            <a:r>
              <a:rPr lang="en-US" sz="2000" dirty="0" smtClean="0">
                <a:solidFill>
                  <a:srgbClr val="FF0000"/>
                </a:solidFill>
                <a:latin typeface="Times New Roman" panose="02020603050405020304" pitchFamily="18" charset="0"/>
                <a:cs typeface="Times New Roman" panose="02020603050405020304" pitchFamily="18" charset="0"/>
              </a:rPr>
              <a:t> is the excess pressure or pressure change.</a:t>
            </a:r>
          </a:p>
          <a:p>
            <a:r>
              <a:rPr lang="en-US" sz="2000" dirty="0">
                <a:solidFill>
                  <a:srgbClr val="FF0000"/>
                </a:solidFill>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          (2)  the unit area cross section is used in this study</a:t>
            </a:r>
            <a:endParaRPr 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46170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latin typeface="Times New Roman" panose="02020603050405020304" pitchFamily="18" charset="0"/>
                <a:cs typeface="Times New Roman" panose="02020603050405020304" pitchFamily="18" charset="0"/>
              </a:rPr>
              <a:t>According to the Newton’s 2</a:t>
            </a:r>
            <a:r>
              <a:rPr lang="en-US" sz="2400" baseline="30000" dirty="0" smtClean="0">
                <a:latin typeface="Times New Roman" panose="02020603050405020304" pitchFamily="18" charset="0"/>
                <a:cs typeface="Times New Roman" panose="02020603050405020304" pitchFamily="18" charset="0"/>
              </a:rPr>
              <a:t>nd</a:t>
            </a:r>
            <a:r>
              <a:rPr lang="en-US" sz="2400" dirty="0" smtClean="0">
                <a:latin typeface="Times New Roman" panose="02020603050405020304" pitchFamily="18" charset="0"/>
                <a:cs typeface="Times New Roman" panose="02020603050405020304" pitchFamily="18" charset="0"/>
              </a:rPr>
              <a:t> Law,</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t>
            </a:r>
            <a:r>
              <a:rPr lang="en-US" sz="2400" b="1" dirty="0" smtClean="0">
                <a:solidFill>
                  <a:srgbClr val="FF0000"/>
                </a:solidFill>
                <a:latin typeface="Times New Roman" panose="02020603050405020304" pitchFamily="18" charset="0"/>
                <a:cs typeface="Times New Roman" panose="02020603050405020304" pitchFamily="18" charset="0"/>
              </a:rPr>
              <a:t>pressure change </a:t>
            </a:r>
            <a:r>
              <a:rPr lang="en-US" sz="2400" b="1" i="1" dirty="0" smtClean="0">
                <a:solidFill>
                  <a:srgbClr val="FF0000"/>
                </a:solidFill>
                <a:latin typeface="Times New Roman" panose="02020603050405020304" pitchFamily="18" charset="0"/>
                <a:cs typeface="Times New Roman" panose="02020603050405020304" pitchFamily="18" charset="0"/>
              </a:rPr>
              <a:t>p</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can be written in terms of displacement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when using the bulk modulus </a:t>
            </a:r>
            <a:r>
              <a:rPr lang="en-US" sz="2400" i="1" dirty="0" smtClean="0">
                <a:latin typeface="Times New Roman" panose="02020603050405020304" pitchFamily="18" charset="0"/>
                <a:cs typeface="Times New Roman" panose="02020603050405020304" pitchFamily="18" charset="0"/>
                <a:sym typeface="Symbol" panose="05050102010706020507" pitchFamily="18" charset="2"/>
              </a:rPr>
              <a:t>B</a:t>
            </a:r>
            <a:r>
              <a:rPr lang="en-US" sz="2400" i="1" baseline="-25000" dirty="0" smtClean="0">
                <a:latin typeface="Times New Roman" panose="02020603050405020304" pitchFamily="18" charset="0"/>
                <a:cs typeface="Times New Roman" panose="02020603050405020304" pitchFamily="18" charset="0"/>
                <a:sym typeface="Symbol" panose="05050102010706020507" pitchFamily="18" charset="2"/>
              </a:rPr>
              <a:t>a</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2400" i="1" dirty="0" err="1" smtClean="0">
                <a:latin typeface="Times New Roman" panose="02020603050405020304" pitchFamily="18" charset="0"/>
                <a:cs typeface="Times New Roman" panose="02020603050405020304" pitchFamily="18" charset="0"/>
                <a:sym typeface="Symbol" panose="05050102010706020507" pitchFamily="18" charset="2"/>
              </a:rPr>
              <a:t>VdP</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2400" i="1" dirty="0" err="1" smtClean="0">
                <a:latin typeface="Times New Roman" panose="02020603050405020304" pitchFamily="18" charset="0"/>
                <a:cs typeface="Times New Roman" panose="02020603050405020304" pitchFamily="18" charset="0"/>
                <a:sym typeface="Symbol" panose="05050102010706020507" pitchFamily="18" charset="2"/>
              </a:rPr>
              <a:t>dV</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under the condition of the </a:t>
            </a:r>
            <a:r>
              <a:rPr lang="en-US" sz="2400" b="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adiabatic process</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2400" i="1" dirty="0" smtClean="0">
                <a:latin typeface="Times New Roman" panose="02020603050405020304" pitchFamily="18" charset="0"/>
                <a:cs typeface="Times New Roman" panose="02020603050405020304" pitchFamily="18" charset="0"/>
                <a:sym typeface="Symbol" panose="05050102010706020507" pitchFamily="18" charset="2"/>
              </a:rPr>
              <a:t>p</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 - </a:t>
            </a:r>
            <a:r>
              <a:rPr lang="en-US" sz="2400" i="1" dirty="0" smtClean="0">
                <a:latin typeface="Times New Roman" panose="02020603050405020304" pitchFamily="18" charset="0"/>
                <a:cs typeface="Times New Roman" panose="02020603050405020304" pitchFamily="18" charset="0"/>
                <a:sym typeface="Symbol" panose="05050102010706020507" pitchFamily="18" charset="2"/>
              </a:rPr>
              <a:t>B</a:t>
            </a:r>
            <a:r>
              <a:rPr lang="en-US" sz="2400" i="1" baseline="-25000" dirty="0" smtClean="0">
                <a:latin typeface="Times New Roman" panose="02020603050405020304" pitchFamily="18" charset="0"/>
                <a:cs typeface="Times New Roman" panose="02020603050405020304" pitchFamily="18" charset="0"/>
                <a:sym typeface="Symbol" panose="05050102010706020507" pitchFamily="18" charset="2"/>
              </a:rPr>
              <a:t>a</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2400" i="1" dirty="0" err="1" smtClean="0">
                <a:latin typeface="Times New Roman" panose="02020603050405020304" pitchFamily="18" charset="0"/>
                <a:cs typeface="Times New Roman" panose="02020603050405020304" pitchFamily="18" charset="0"/>
                <a:sym typeface="Symbol" panose="05050102010706020507" pitchFamily="18" charset="2"/>
              </a:rPr>
              <a:t>dV</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2400" i="1" dirty="0" smtClean="0">
                <a:latin typeface="Times New Roman" panose="02020603050405020304" pitchFamily="18" charset="0"/>
                <a:cs typeface="Times New Roman" panose="02020603050405020304" pitchFamily="18" charset="0"/>
                <a:sym typeface="Symbol" panose="05050102010706020507" pitchFamily="18" charset="2"/>
              </a:rPr>
              <a:t>V</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 -</a:t>
            </a:r>
            <a:r>
              <a:rPr lang="en-US" sz="2400" i="1" dirty="0" smtClean="0">
                <a:latin typeface="Times New Roman" panose="02020603050405020304" pitchFamily="18" charset="0"/>
                <a:cs typeface="Times New Roman" panose="02020603050405020304" pitchFamily="18" charset="0"/>
                <a:sym typeface="Symbol" panose="05050102010706020507" pitchFamily="18" charset="2"/>
              </a:rPr>
              <a:t>B</a:t>
            </a:r>
            <a:r>
              <a:rPr lang="en-US" sz="2400" i="1" baseline="-25000" dirty="0" smtClean="0">
                <a:latin typeface="Times New Roman" panose="02020603050405020304" pitchFamily="18" charset="0"/>
                <a:cs typeface="Times New Roman" panose="02020603050405020304" pitchFamily="18" charset="0"/>
                <a:sym typeface="Symbol" panose="05050102010706020507" pitchFamily="18" charset="2"/>
              </a:rPr>
              <a:t>a</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2400" i="1" dirty="0" smtClean="0">
                <a:latin typeface="Times New Roman" panose="02020603050405020304" pitchFamily="18" charset="0"/>
                <a:cs typeface="Times New Roman" panose="02020603050405020304" pitchFamily="18" charset="0"/>
                <a:sym typeface="Symbol" panose="05050102010706020507" pitchFamily="18" charset="2"/>
              </a:rPr>
              <a:t>v</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2400" i="1" dirty="0" smtClean="0">
                <a:latin typeface="Times New Roman" panose="02020603050405020304" pitchFamily="18" charset="0"/>
                <a:cs typeface="Times New Roman" panose="02020603050405020304" pitchFamily="18" charset="0"/>
                <a:sym typeface="Symbol" panose="05050102010706020507" pitchFamily="18" charset="2"/>
              </a:rPr>
              <a:t>V</a:t>
            </a:r>
            <a:r>
              <a:rPr lang="en-US" sz="2400" baseline="-25000" dirty="0" smtClean="0">
                <a:latin typeface="Times New Roman" panose="02020603050405020304" pitchFamily="18" charset="0"/>
                <a:cs typeface="Times New Roman" panose="02020603050405020304" pitchFamily="18" charset="0"/>
                <a:sym typeface="Symbol" panose="05050102010706020507" pitchFamily="18" charset="2"/>
              </a:rPr>
              <a:t>0</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 -</a:t>
            </a:r>
            <a:r>
              <a:rPr lang="en-US" sz="2400" i="1" dirty="0" smtClean="0">
                <a:latin typeface="Times New Roman" panose="02020603050405020304" pitchFamily="18" charset="0"/>
                <a:cs typeface="Times New Roman" panose="02020603050405020304" pitchFamily="18" charset="0"/>
                <a:sym typeface="Symbol" panose="05050102010706020507" pitchFamily="18" charset="2"/>
              </a:rPr>
              <a:t>B</a:t>
            </a:r>
            <a:r>
              <a:rPr lang="en-US" sz="2400" i="1" baseline="-25000" dirty="0" smtClean="0">
                <a:latin typeface="Times New Roman" panose="02020603050405020304" pitchFamily="18" charset="0"/>
                <a:cs typeface="Times New Roman" panose="02020603050405020304" pitchFamily="18" charset="0"/>
                <a:sym typeface="Symbol" panose="05050102010706020507" pitchFamily="18" charset="2"/>
              </a:rPr>
              <a:t>a</a:t>
            </a:r>
            <a:r>
              <a:rPr lang="en-US" sz="2400" i="1" dirty="0" smtClean="0">
                <a:latin typeface="Times New Roman" panose="02020603050405020304" pitchFamily="18" charset="0"/>
                <a:cs typeface="Times New Roman" panose="02020603050405020304" pitchFamily="18" charset="0"/>
                <a:sym typeface="Symbol" panose="05050102010706020507" pitchFamily="18" charset="2"/>
              </a:rPr>
              <a:t> =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i="1" dirty="0">
                <a:latin typeface="Times New Roman" panose="02020603050405020304" pitchFamily="18" charset="0"/>
                <a:cs typeface="Times New Roman" panose="02020603050405020304" pitchFamily="18" charset="0"/>
                <a:sym typeface="Symbol" panose="05050102010706020507" pitchFamily="18" charset="2"/>
              </a:rPr>
              <a:t>B</a:t>
            </a:r>
            <a:r>
              <a:rPr lang="en-US" sz="2400" i="1" baseline="-25000" dirty="0">
                <a:latin typeface="Times New Roman" panose="02020603050405020304" pitchFamily="18" charset="0"/>
                <a:cs typeface="Times New Roman" panose="02020603050405020304" pitchFamily="18" charset="0"/>
                <a:sym typeface="Symbol" panose="05050102010706020507" pitchFamily="18" charset="2"/>
              </a:rPr>
              <a:t>a</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i="1"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i="1" dirty="0">
                <a:latin typeface="Times New Roman" panose="02020603050405020304" pitchFamily="18" charset="0"/>
                <a:cs typeface="Times New Roman" panose="02020603050405020304" pitchFamily="18" charset="0"/>
                <a:sym typeface="Symbol" panose="05050102010706020507" pitchFamily="18" charset="2"/>
              </a:rPr>
              <a:t>x</a:t>
            </a:r>
            <a:r>
              <a:rPr lang="en-US" sz="2400" dirty="0">
                <a:latin typeface="Times New Roman" panose="02020603050405020304" pitchFamily="18" charset="0"/>
                <a:cs typeface="Times New Roman" panose="02020603050405020304" pitchFamily="18" charset="0"/>
                <a:sym typeface="Symbol" panose="05050102010706020507" pitchFamily="18" charset="2"/>
              </a:rPr>
              <a:t>) </a:t>
            </a:r>
            <a:endParaRPr lang="en-US" sz="2400" dirty="0" smtClean="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This gives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This can be expressed as a final form of the wave equation  as</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C99F37-6FE3-4951-8502-D2FD83BFB6C8}" type="slidenum">
              <a:rPr lang="en-US" smtClean="0"/>
              <a:t>8</a:t>
            </a:fld>
            <a:endParaRPr lang="en-US"/>
          </a:p>
        </p:txBody>
      </p:sp>
      <p:sp>
        <p:nvSpPr>
          <p:cNvPr id="5" name="Title 1"/>
          <p:cNvSpPr txBox="1">
            <a:spLocks/>
          </p:cNvSpPr>
          <p:nvPr/>
        </p:nvSpPr>
        <p:spPr>
          <a:xfrm>
            <a:off x="1097280" y="0"/>
            <a:ext cx="10493706" cy="1255043"/>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smtClean="0">
                <a:latin typeface="Times New Roman" panose="02020603050405020304" pitchFamily="18" charset="0"/>
                <a:cs typeface="Times New Roman" panose="02020603050405020304" pitchFamily="18" charset="0"/>
              </a:rPr>
              <a:t>The wave equation of sound wave in gas (contd.)</a:t>
            </a:r>
            <a:endParaRPr lang="en-US" b="1" dirty="0">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08804815"/>
              </p:ext>
            </p:extLst>
          </p:nvPr>
        </p:nvGraphicFramePr>
        <p:xfrm>
          <a:off x="5788337" y="1541646"/>
          <a:ext cx="2546359" cy="825209"/>
        </p:xfrm>
        <a:graphic>
          <a:graphicData uri="http://schemas.openxmlformats.org/presentationml/2006/ole">
            <mc:AlternateContent xmlns:mc="http://schemas.openxmlformats.org/markup-compatibility/2006">
              <mc:Choice xmlns:v="urn:schemas-microsoft-com:vml" Requires="v">
                <p:oleObj spid="_x0000_s5555" name="Equation" r:id="rId4" imgW="1371600" imgH="444240" progId="Equation.DSMT4">
                  <p:embed/>
                </p:oleObj>
              </mc:Choice>
              <mc:Fallback>
                <p:oleObj name="Equation" r:id="rId4" imgW="1371600" imgH="444240" progId="Equation.DSMT4">
                  <p:embed/>
                  <p:pic>
                    <p:nvPicPr>
                      <p:cNvPr id="0" name=""/>
                      <p:cNvPicPr/>
                      <p:nvPr/>
                    </p:nvPicPr>
                    <p:blipFill>
                      <a:blip r:embed="rId5"/>
                      <a:stretch>
                        <a:fillRect/>
                      </a:stretch>
                    </p:blipFill>
                    <p:spPr>
                      <a:xfrm>
                        <a:off x="5788337" y="1541646"/>
                        <a:ext cx="2546359" cy="825209"/>
                      </a:xfrm>
                      <a:prstGeom prst="rect">
                        <a:avLst/>
                      </a:prstGeom>
                      <a:solidFill>
                        <a:schemeClr val="bg1"/>
                      </a:solid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93425479"/>
              </p:ext>
            </p:extLst>
          </p:nvPr>
        </p:nvGraphicFramePr>
        <p:xfrm>
          <a:off x="3043909" y="3677110"/>
          <a:ext cx="2003425" cy="825500"/>
        </p:xfrm>
        <a:graphic>
          <a:graphicData uri="http://schemas.openxmlformats.org/presentationml/2006/ole">
            <mc:AlternateContent xmlns:mc="http://schemas.openxmlformats.org/markup-compatibility/2006">
              <mc:Choice xmlns:v="urn:schemas-microsoft-com:vml" Requires="v">
                <p:oleObj spid="_x0000_s5556" name="Equation" r:id="rId6" imgW="1079280" imgH="444240" progId="Equation.DSMT4">
                  <p:embed/>
                </p:oleObj>
              </mc:Choice>
              <mc:Fallback>
                <p:oleObj name="Equation" r:id="rId6" imgW="1079280" imgH="444240" progId="Equation.DSMT4">
                  <p:embed/>
                  <p:pic>
                    <p:nvPicPr>
                      <p:cNvPr id="0" name=""/>
                      <p:cNvPicPr/>
                      <p:nvPr/>
                    </p:nvPicPr>
                    <p:blipFill>
                      <a:blip r:embed="rId7"/>
                      <a:stretch>
                        <a:fillRect/>
                      </a:stretch>
                    </p:blipFill>
                    <p:spPr>
                      <a:xfrm>
                        <a:off x="3043909" y="3677110"/>
                        <a:ext cx="2003425" cy="8255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431085265"/>
              </p:ext>
            </p:extLst>
          </p:nvPr>
        </p:nvGraphicFramePr>
        <p:xfrm>
          <a:off x="2490298" y="5128156"/>
          <a:ext cx="2851150" cy="849312"/>
        </p:xfrm>
        <a:graphic>
          <a:graphicData uri="http://schemas.openxmlformats.org/presentationml/2006/ole">
            <mc:AlternateContent xmlns:mc="http://schemas.openxmlformats.org/markup-compatibility/2006">
              <mc:Choice xmlns:v="urn:schemas-microsoft-com:vml" Requires="v">
                <p:oleObj spid="_x0000_s5557" name="Equation" r:id="rId8" imgW="1536480" imgH="457200" progId="Equation.DSMT4">
                  <p:embed/>
                </p:oleObj>
              </mc:Choice>
              <mc:Fallback>
                <p:oleObj name="Equation" r:id="rId8" imgW="1536480" imgH="457200" progId="Equation.DSMT4">
                  <p:embed/>
                  <p:pic>
                    <p:nvPicPr>
                      <p:cNvPr id="0" name=""/>
                      <p:cNvPicPr/>
                      <p:nvPr/>
                    </p:nvPicPr>
                    <p:blipFill>
                      <a:blip r:embed="rId9"/>
                      <a:stretch>
                        <a:fillRect/>
                      </a:stretch>
                    </p:blipFill>
                    <p:spPr>
                      <a:xfrm>
                        <a:off x="2490298" y="5128156"/>
                        <a:ext cx="2851150" cy="849312"/>
                      </a:xfrm>
                      <a:prstGeom prst="rect">
                        <a:avLst/>
                      </a:prstGeom>
                      <a:solidFill>
                        <a:srgbClr val="FFFF00"/>
                      </a:solidFill>
                    </p:spPr>
                  </p:pic>
                </p:oleObj>
              </mc:Fallback>
            </mc:AlternateContent>
          </a:graphicData>
        </a:graphic>
      </p:graphicFrame>
      <p:sp>
        <p:nvSpPr>
          <p:cNvPr id="9" name="TextBox 8"/>
          <p:cNvSpPr txBox="1"/>
          <p:nvPr/>
        </p:nvSpPr>
        <p:spPr>
          <a:xfrm>
            <a:off x="6126480" y="5092284"/>
            <a:ext cx="5942449" cy="1200329"/>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Where </a:t>
            </a:r>
            <a:r>
              <a:rPr lang="en-US" sz="2400" i="1" dirty="0" smtClean="0">
                <a:latin typeface="Times New Roman" panose="02020603050405020304" pitchFamily="18" charset="0"/>
                <a:cs typeface="Times New Roman" panose="02020603050405020304" pitchFamily="18" charset="0"/>
                <a:sym typeface="Symbol" panose="05050102010706020507" pitchFamily="18" charset="2"/>
              </a:rPr>
              <a:t>B</a:t>
            </a:r>
            <a:r>
              <a:rPr lang="en-US" sz="2400" i="1" baseline="-25000" dirty="0" smtClean="0">
                <a:latin typeface="Times New Roman" panose="02020603050405020304" pitchFamily="18" charset="0"/>
                <a:cs typeface="Times New Roman" panose="02020603050405020304" pitchFamily="18" charset="0"/>
                <a:sym typeface="Symbol" panose="05050102010706020507" pitchFamily="18" charset="2"/>
              </a:rPr>
              <a:t>a </a:t>
            </a:r>
            <a:r>
              <a:rPr lang="en-US" sz="2400" i="1" dirty="0" smtClean="0">
                <a:latin typeface="Times New Roman" panose="02020603050405020304" pitchFamily="18" charset="0"/>
                <a:cs typeface="Times New Roman" panose="02020603050405020304" pitchFamily="18" charset="0"/>
                <a:sym typeface="Symbol" panose="05050102010706020507" pitchFamily="18" charset="2"/>
              </a:rPr>
              <a:t> = P    </a:t>
            </a:r>
            <a:r>
              <a:rPr lang="en-US" sz="2400" dirty="0" smtClean="0">
                <a:latin typeface="Times New Roman" panose="02020603050405020304" pitchFamily="18" charset="0"/>
                <a:cs typeface="Times New Roman" panose="02020603050405020304" pitchFamily="18" charset="0"/>
              </a:rPr>
              <a:t>representing the elastic property of the gas and </a:t>
            </a:r>
            <a:r>
              <a:rPr lang="en-US" sz="2400" i="1" dirty="0" smtClean="0">
                <a:latin typeface="Times New Roman" panose="02020603050405020304" pitchFamily="18" charset="0"/>
                <a:cs typeface="Times New Roman" panose="02020603050405020304" pitchFamily="18" charset="0"/>
              </a:rPr>
              <a:t>c</a:t>
            </a:r>
            <a:r>
              <a:rPr lang="en-US" sz="2400" dirty="0" smtClean="0">
                <a:latin typeface="Times New Roman" panose="02020603050405020304" pitchFamily="18" charset="0"/>
                <a:cs typeface="Times New Roman" panose="02020603050405020304" pitchFamily="18" charset="0"/>
              </a:rPr>
              <a:t> is the speed of sound in gas.</a:t>
            </a:r>
            <a:endParaRPr lang="en-US" sz="2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7607634" y="3230156"/>
            <a:ext cx="1904856" cy="369332"/>
          </a:xfrm>
          <a:prstGeom prst="rect">
            <a:avLst/>
          </a:prstGeom>
          <a:solidFill>
            <a:srgbClr val="FFFF00"/>
          </a:solidFill>
        </p:spPr>
        <p:txBody>
          <a:bodyPr wrap="square" rtlCol="0">
            <a:spAutoFit/>
          </a:bodyPr>
          <a:lstStyle/>
          <a:p>
            <a:r>
              <a:rPr lang="en-US" dirty="0" smtClean="0"/>
              <a:t>From slide No. 6</a:t>
            </a:r>
            <a:endParaRPr lang="en-US" dirty="0"/>
          </a:p>
        </p:txBody>
      </p:sp>
    </p:spTree>
    <p:extLst>
      <p:ext uri="{BB962C8B-B14F-4D97-AF65-F5344CB8AC3E}">
        <p14:creationId xmlns:p14="http://schemas.microsoft.com/office/powerpoint/2010/main" val="2034336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Bulk modulus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955436" y="1845734"/>
            <a:ext cx="4200244"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Bulk Modulus tells us just how compressible materials are</a:t>
            </a:r>
            <a:r>
              <a:rPr lang="en-US" sz="24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C99F37-6FE3-4951-8502-D2FD83BFB6C8}" type="slidenum">
              <a:rPr lang="en-US" smtClean="0"/>
              <a:t>9</a:t>
            </a:fld>
            <a:endParaRPr lang="en-US"/>
          </a:p>
        </p:txBody>
      </p:sp>
      <p:pic>
        <p:nvPicPr>
          <p:cNvPr id="17410" name="Picture 2" descr="Hookes L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172" y="2133271"/>
            <a:ext cx="5841072" cy="31484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5408" y="6414907"/>
            <a:ext cx="8934137" cy="307777"/>
          </a:xfrm>
          <a:prstGeom prst="rect">
            <a:avLst/>
          </a:prstGeom>
        </p:spPr>
        <p:txBody>
          <a:bodyPr wrap="square">
            <a:spAutoFit/>
          </a:bodyPr>
          <a:lstStyle/>
          <a:p>
            <a:r>
              <a:rPr lang="en-US" sz="1400" dirty="0"/>
              <a:t>http://www.spaceflight.esa.int/impress/text/education/Mechanical%20Properties/MoreModuli.html</a:t>
            </a:r>
          </a:p>
        </p:txBody>
      </p:sp>
      <p:pic>
        <p:nvPicPr>
          <p:cNvPr id="17412" name="Picture 4" descr="Hookes L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3826" y="2860739"/>
            <a:ext cx="3928657" cy="284751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619345" y="122686"/>
            <a:ext cx="3237876"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Bulk Modulus Review</a:t>
            </a:r>
            <a:endParaRPr lang="en-US" sz="24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480179" y="5281753"/>
            <a:ext cx="2224585" cy="646331"/>
          </a:xfrm>
          <a:prstGeom prst="rect">
            <a:avLst/>
          </a:prstGeom>
          <a:noFill/>
        </p:spPr>
        <p:txBody>
          <a:bodyPr wrap="square" rtlCol="0">
            <a:spAutoFit/>
          </a:bodyPr>
          <a:lstStyle/>
          <a:p>
            <a:r>
              <a:rPr lang="en-US" dirty="0" smtClean="0"/>
              <a:t>Pressure increases,</a:t>
            </a:r>
          </a:p>
          <a:p>
            <a:r>
              <a:rPr lang="en-US" dirty="0" smtClean="0"/>
              <a:t>Volume decreases</a:t>
            </a:r>
            <a:endParaRPr lang="en-US" dirty="0"/>
          </a:p>
        </p:txBody>
      </p:sp>
      <p:sp>
        <p:nvSpPr>
          <p:cNvPr id="7" name="TextBox 6"/>
          <p:cNvSpPr txBox="1"/>
          <p:nvPr/>
        </p:nvSpPr>
        <p:spPr>
          <a:xfrm>
            <a:off x="6898633" y="5604918"/>
            <a:ext cx="2602182" cy="646331"/>
          </a:xfrm>
          <a:prstGeom prst="rect">
            <a:avLst/>
          </a:prstGeom>
          <a:noFill/>
        </p:spPr>
        <p:txBody>
          <a:bodyPr wrap="square" rtlCol="0">
            <a:spAutoFit/>
          </a:bodyPr>
          <a:lstStyle/>
          <a:p>
            <a:r>
              <a:rPr lang="en-US" dirty="0" smtClean="0">
                <a:solidFill>
                  <a:srgbClr val="FF0000"/>
                </a:solidFill>
              </a:rPr>
              <a:t>This minus sign makes a positive bulk modulus.</a:t>
            </a:r>
            <a:endParaRPr lang="en-US" dirty="0">
              <a:solidFill>
                <a:srgbClr val="FF0000"/>
              </a:solidFill>
            </a:endParaRPr>
          </a:p>
        </p:txBody>
      </p:sp>
      <p:cxnSp>
        <p:nvCxnSpPr>
          <p:cNvPr id="10" name="Straight Arrow Connector 9"/>
          <p:cNvCxnSpPr/>
          <p:nvPr/>
        </p:nvCxnSpPr>
        <p:spPr>
          <a:xfrm flipV="1">
            <a:off x="8925636" y="5158854"/>
            <a:ext cx="709683" cy="44606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404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2466</TotalTime>
  <Words>2712</Words>
  <Application>Microsoft Office PowerPoint</Application>
  <PresentationFormat>Widescreen</PresentationFormat>
  <Paragraphs>346</Paragraphs>
  <Slides>39</Slides>
  <Notes>25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8" baseType="lpstr">
      <vt:lpstr>Arial</vt:lpstr>
      <vt:lpstr>Calibri</vt:lpstr>
      <vt:lpstr>Calibri Light</vt:lpstr>
      <vt:lpstr>Cordia New</vt:lpstr>
      <vt:lpstr>Symbol</vt:lpstr>
      <vt:lpstr>Times New Roman</vt:lpstr>
      <vt:lpstr>Retrospect</vt:lpstr>
      <vt:lpstr>Equation</vt:lpstr>
      <vt:lpstr>MathType 6.0 Equation</vt:lpstr>
      <vt:lpstr>Longitudinal Waves</vt:lpstr>
      <vt:lpstr>Sound wave in gases</vt:lpstr>
      <vt:lpstr>Typical changes in the medium due to sound waves</vt:lpstr>
      <vt:lpstr>PowerPoint Presentation</vt:lpstr>
      <vt:lpstr>The wave equation of sound wave in gas</vt:lpstr>
      <vt:lpstr>PowerPoint Presentation</vt:lpstr>
      <vt:lpstr>PowerPoint Presentation</vt:lpstr>
      <vt:lpstr>PowerPoint Presentation</vt:lpstr>
      <vt:lpstr>Bulk modulus</vt:lpstr>
      <vt:lpstr>Problem : Bulk modulus of water</vt:lpstr>
      <vt:lpstr>What is the speed of sound wave at sea level?</vt:lpstr>
      <vt:lpstr>Practical formula for speed of sound wave in dry air as a function of temperature</vt:lpstr>
      <vt:lpstr>Phase relationships</vt:lpstr>
      <vt:lpstr>Pressure and displacement in air column</vt:lpstr>
      <vt:lpstr>Energy distribution in travelling sound waves</vt:lpstr>
      <vt:lpstr>Energy distribution in travelling sound waves</vt:lpstr>
      <vt:lpstr>Intensity of sound waves</vt:lpstr>
      <vt:lpstr>Example : sound intensity level</vt:lpstr>
      <vt:lpstr>Example : displacement amplitude</vt:lpstr>
      <vt:lpstr>Specific Acoustic Impedance</vt:lpstr>
      <vt:lpstr>The importance of the specific acoustic impedance</vt:lpstr>
      <vt:lpstr>Reflection and transmission coefficients</vt:lpstr>
      <vt:lpstr>Example : boundary conditions</vt:lpstr>
      <vt:lpstr>Reflection and transmission of sound intensity</vt:lpstr>
      <vt:lpstr>Acoustic impedance</vt:lpstr>
      <vt:lpstr>PowerPoint Presentation</vt:lpstr>
      <vt:lpstr>Example : Reflection and transmission</vt:lpstr>
      <vt:lpstr>Example : Impedance matching in ear</vt:lpstr>
      <vt:lpstr>How the middle ear works</vt:lpstr>
      <vt:lpstr>Longitudinal Waves in a solid</vt:lpstr>
      <vt:lpstr>Young’s modulus</vt:lpstr>
      <vt:lpstr>Transverse wave  and transverse velocity  in a bulk solid</vt:lpstr>
      <vt:lpstr>PowerPoint Presentation</vt:lpstr>
      <vt:lpstr>Shear Modulus or modulus of rigidity</vt:lpstr>
      <vt:lpstr>Longitudinal wave velocity in a bulk solid</vt:lpstr>
      <vt:lpstr>Poisson’s ratio</vt:lpstr>
      <vt:lpstr>Poisson’s ratio</vt:lpstr>
      <vt:lpstr>Example : Poisson ratio for the earth</vt:lpstr>
      <vt:lpstr>Homework</vt:lpstr>
    </vt:vector>
  </TitlesOfParts>
  <Company>Mahidol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rachapak.chi@gmail.com</dc:creator>
  <cp:lastModifiedBy>rachapak.chi@gmail.com</cp:lastModifiedBy>
  <cp:revision>212</cp:revision>
  <dcterms:created xsi:type="dcterms:W3CDTF">2016-10-16T03:33:57Z</dcterms:created>
  <dcterms:modified xsi:type="dcterms:W3CDTF">2019-10-01T01:46:57Z</dcterms:modified>
</cp:coreProperties>
</file>